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47"/>
  </p:notesMasterIdLst>
  <p:sldIdLst>
    <p:sldId id="536" r:id="rId2"/>
    <p:sldId id="492" r:id="rId3"/>
    <p:sldId id="519" r:id="rId4"/>
    <p:sldId id="551" r:id="rId5"/>
    <p:sldId id="537" r:id="rId6"/>
    <p:sldId id="552" r:id="rId7"/>
    <p:sldId id="555" r:id="rId8"/>
    <p:sldId id="543" r:id="rId9"/>
    <p:sldId id="554" r:id="rId10"/>
    <p:sldId id="557" r:id="rId11"/>
    <p:sldId id="556" r:id="rId12"/>
    <p:sldId id="558" r:id="rId13"/>
    <p:sldId id="559" r:id="rId14"/>
    <p:sldId id="560" r:id="rId15"/>
    <p:sldId id="561" r:id="rId16"/>
    <p:sldId id="562" r:id="rId17"/>
    <p:sldId id="563" r:id="rId18"/>
    <p:sldId id="566" r:id="rId19"/>
    <p:sldId id="564" r:id="rId20"/>
    <p:sldId id="575" r:id="rId21"/>
    <p:sldId id="576" r:id="rId22"/>
    <p:sldId id="577" r:id="rId23"/>
    <p:sldId id="573" r:id="rId24"/>
    <p:sldId id="574" r:id="rId25"/>
    <p:sldId id="565" r:id="rId26"/>
    <p:sldId id="570" r:id="rId27"/>
    <p:sldId id="571" r:id="rId28"/>
    <p:sldId id="572" r:id="rId29"/>
    <p:sldId id="580" r:id="rId30"/>
    <p:sldId id="579" r:id="rId31"/>
    <p:sldId id="582" r:id="rId32"/>
    <p:sldId id="567" r:id="rId33"/>
    <p:sldId id="581" r:id="rId34"/>
    <p:sldId id="569" r:id="rId35"/>
    <p:sldId id="585" r:id="rId36"/>
    <p:sldId id="586" r:id="rId37"/>
    <p:sldId id="584" r:id="rId38"/>
    <p:sldId id="583" r:id="rId39"/>
    <p:sldId id="568" r:id="rId40"/>
    <p:sldId id="588" r:id="rId41"/>
    <p:sldId id="589" r:id="rId42"/>
    <p:sldId id="592" r:id="rId43"/>
    <p:sldId id="591" r:id="rId44"/>
    <p:sldId id="587" r:id="rId45"/>
    <p:sldId id="593" r:id="rId4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ilip geens" initials="fg" lastIdx="2" clrIdx="0">
    <p:extLst>
      <p:ext uri="{19B8F6BF-5375-455C-9EA6-DF929625EA0E}">
        <p15:presenceInfo xmlns:p15="http://schemas.microsoft.com/office/powerpoint/2012/main" userId="7123bf18c6040445"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C3DDA"/>
    <a:srgbClr val="008000"/>
    <a:srgbClr val="6D6D6D"/>
    <a:srgbClr val="2B91AF"/>
    <a:srgbClr val="51A5BD"/>
    <a:srgbClr val="2F5597"/>
    <a:srgbClr val="F1F3F4"/>
    <a:srgbClr val="0000FF"/>
    <a:srgbClr val="4848B9"/>
    <a:srgbClr val="8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AABE00F-1358-4531-81DA-AD0F63AADB22}" v="3190" dt="2025-03-17T15:28:03.34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6" autoAdjust="0"/>
    <p:restoredTop sz="94660"/>
  </p:normalViewPr>
  <p:slideViewPr>
    <p:cSldViewPr snapToGrid="0">
      <p:cViewPr varScale="1">
        <p:scale>
          <a:sx n="111" d="100"/>
          <a:sy n="111" d="100"/>
        </p:scale>
        <p:origin x="594" y="96"/>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microsoft.com/office/2015/10/relationships/revisionInfo" Target="revisionInfo.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commentAuthors" Target="commentAuthors.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123E455-1A20-4F9D-AB8C-A6908B79F2B5}" type="datetimeFigureOut">
              <a:rPr lang="en-US" smtClean="0"/>
              <a:t>3/26/2025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FD66D1-1A48-40B4-9A2D-5D4F04AC0808}" type="slidenum">
              <a:rPr lang="en-US" smtClean="0"/>
              <a:t>‹#›</a:t>
            </a:fld>
            <a:endParaRPr lang="en-US"/>
          </a:p>
        </p:txBody>
      </p:sp>
    </p:spTree>
    <p:extLst>
      <p:ext uri="{BB962C8B-B14F-4D97-AF65-F5344CB8AC3E}">
        <p14:creationId xmlns:p14="http://schemas.microsoft.com/office/powerpoint/2010/main" val="38833477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0ED80-A213-4ECE-89FA-9B20CF0437A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1136C32-C8C7-463B-A1F7-67DFCAE4390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0CD29F6-635A-4AA6-BB1E-8FEEE3F541B2}"/>
              </a:ext>
            </a:extLst>
          </p:cNvPr>
          <p:cNvSpPr>
            <a:spLocks noGrp="1"/>
          </p:cNvSpPr>
          <p:nvPr>
            <p:ph type="dt" sz="half" idx="10"/>
          </p:nvPr>
        </p:nvSpPr>
        <p:spPr/>
        <p:txBody>
          <a:bodyPr/>
          <a:lstStyle/>
          <a:p>
            <a:fld id="{A0E91A94-F19F-40CA-AA51-DB498FD38CEA}" type="datetimeFigureOut">
              <a:rPr lang="en-US" smtClean="0"/>
              <a:t>3/26/2025</a:t>
            </a:fld>
            <a:endParaRPr lang="en-US"/>
          </a:p>
        </p:txBody>
      </p:sp>
      <p:sp>
        <p:nvSpPr>
          <p:cNvPr id="5" name="Footer Placeholder 4">
            <a:extLst>
              <a:ext uri="{FF2B5EF4-FFF2-40B4-BE49-F238E27FC236}">
                <a16:creationId xmlns:a16="http://schemas.microsoft.com/office/drawing/2014/main" id="{3ED58AF3-0B11-4731-B823-5ACA10523F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B9271C-1194-4AFC-B841-6F418BDEA5A6}"/>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8310309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EA41B-E51D-48BA-8C34-53F8858802D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8CE7715-2649-465B-939F-9DB7C8514E7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851E1E-F7C4-409B-AA96-2C6195D504DF}"/>
              </a:ext>
            </a:extLst>
          </p:cNvPr>
          <p:cNvSpPr>
            <a:spLocks noGrp="1"/>
          </p:cNvSpPr>
          <p:nvPr>
            <p:ph type="dt" sz="half" idx="10"/>
          </p:nvPr>
        </p:nvSpPr>
        <p:spPr/>
        <p:txBody>
          <a:bodyPr/>
          <a:lstStyle/>
          <a:p>
            <a:fld id="{A0E91A94-F19F-40CA-AA51-DB498FD38CEA}" type="datetimeFigureOut">
              <a:rPr lang="en-US" smtClean="0"/>
              <a:t>3/26/2025</a:t>
            </a:fld>
            <a:endParaRPr lang="en-US"/>
          </a:p>
        </p:txBody>
      </p:sp>
      <p:sp>
        <p:nvSpPr>
          <p:cNvPr id="5" name="Footer Placeholder 4">
            <a:extLst>
              <a:ext uri="{FF2B5EF4-FFF2-40B4-BE49-F238E27FC236}">
                <a16:creationId xmlns:a16="http://schemas.microsoft.com/office/drawing/2014/main" id="{F34BF5E9-2E2C-46E1-8906-0C07FDAB22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511566-C93C-470B-A03C-9AF80FF9CF9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2893573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3F276D0-69A1-40C0-87C7-A9B6101D2CE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13E511C-36B9-4BA7-98E4-F91E368ECB9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7D5E46-6FE0-49DB-91BC-18078371D4DB}"/>
              </a:ext>
            </a:extLst>
          </p:cNvPr>
          <p:cNvSpPr>
            <a:spLocks noGrp="1"/>
          </p:cNvSpPr>
          <p:nvPr>
            <p:ph type="dt" sz="half" idx="10"/>
          </p:nvPr>
        </p:nvSpPr>
        <p:spPr/>
        <p:txBody>
          <a:bodyPr/>
          <a:lstStyle/>
          <a:p>
            <a:fld id="{A0E91A94-F19F-40CA-AA51-DB498FD38CEA}" type="datetimeFigureOut">
              <a:rPr lang="en-US" smtClean="0"/>
              <a:t>3/26/2025</a:t>
            </a:fld>
            <a:endParaRPr lang="en-US"/>
          </a:p>
        </p:txBody>
      </p:sp>
      <p:sp>
        <p:nvSpPr>
          <p:cNvPr id="5" name="Footer Placeholder 4">
            <a:extLst>
              <a:ext uri="{FF2B5EF4-FFF2-40B4-BE49-F238E27FC236}">
                <a16:creationId xmlns:a16="http://schemas.microsoft.com/office/drawing/2014/main" id="{D9610F75-13A7-4244-A44C-029B6BF9E6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3164F2-2F7F-41D2-A331-C13875A1F234}"/>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6716447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DBFC1-645E-4307-98DD-69AA859A5674}"/>
              </a:ext>
            </a:extLst>
          </p:cNvPr>
          <p:cNvSpPr>
            <a:spLocks noGrp="1"/>
          </p:cNvSpPr>
          <p:nvPr>
            <p:ph type="title"/>
          </p:nvPr>
        </p:nvSpPr>
        <p:spPr>
          <a:xfrm>
            <a:off x="838200" y="365126"/>
            <a:ext cx="10515600" cy="794204"/>
          </a:xfrm>
        </p:spPr>
        <p:txBody>
          <a:bodyPr/>
          <a:lstStyle/>
          <a:p>
            <a:r>
              <a:rPr lang="nl-BE" noProof="0" dirty="0"/>
              <a:t>Click </a:t>
            </a:r>
            <a:r>
              <a:rPr lang="nl-BE" noProof="0" dirty="0" err="1"/>
              <a:t>to</a:t>
            </a:r>
            <a:r>
              <a:rPr lang="nl-BE" noProof="0" dirty="0"/>
              <a:t> </a:t>
            </a:r>
            <a:r>
              <a:rPr lang="nl-BE" noProof="0" dirty="0" err="1"/>
              <a:t>edit</a:t>
            </a:r>
            <a:r>
              <a:rPr lang="nl-BE" noProof="0" dirty="0"/>
              <a:t> Master </a:t>
            </a:r>
            <a:r>
              <a:rPr lang="nl-BE" noProof="0" dirty="0" err="1"/>
              <a:t>title</a:t>
            </a:r>
            <a:r>
              <a:rPr lang="nl-BE" noProof="0" dirty="0"/>
              <a:t> </a:t>
            </a:r>
            <a:r>
              <a:rPr lang="nl-BE" noProof="0" dirty="0" err="1"/>
              <a:t>style</a:t>
            </a:r>
            <a:endParaRPr lang="nl-BE" noProof="0" dirty="0"/>
          </a:p>
        </p:txBody>
      </p:sp>
      <p:sp>
        <p:nvSpPr>
          <p:cNvPr id="3" name="Content Placeholder 2">
            <a:extLst>
              <a:ext uri="{FF2B5EF4-FFF2-40B4-BE49-F238E27FC236}">
                <a16:creationId xmlns:a16="http://schemas.microsoft.com/office/drawing/2014/main" id="{0CCFF52F-78FB-4B1E-BF1B-AC185D230A45}"/>
              </a:ext>
            </a:extLst>
          </p:cNvPr>
          <p:cNvSpPr>
            <a:spLocks noGrp="1"/>
          </p:cNvSpPr>
          <p:nvPr>
            <p:ph idx="1"/>
          </p:nvPr>
        </p:nvSpPr>
        <p:spPr>
          <a:xfrm>
            <a:off x="838200" y="1347107"/>
            <a:ext cx="10515600" cy="4829856"/>
          </a:xfrm>
        </p:spPr>
        <p:txBody>
          <a:bodyPr/>
          <a:lstStyle/>
          <a:p>
            <a:pPr lvl="0"/>
            <a:r>
              <a:rPr lang="nl-BE" noProof="0" dirty="0" err="1"/>
              <a:t>Edit</a:t>
            </a:r>
            <a:r>
              <a:rPr lang="nl-BE" noProof="0" dirty="0"/>
              <a:t> Master </a:t>
            </a:r>
            <a:r>
              <a:rPr lang="nl-BE" noProof="0" dirty="0" err="1"/>
              <a:t>text</a:t>
            </a:r>
            <a:r>
              <a:rPr lang="nl-BE" noProof="0" dirty="0"/>
              <a:t> </a:t>
            </a:r>
            <a:r>
              <a:rPr lang="nl-BE" noProof="0" dirty="0" err="1"/>
              <a:t>styles</a:t>
            </a:r>
            <a:endParaRPr lang="nl-BE" noProof="0" dirty="0"/>
          </a:p>
          <a:p>
            <a:pPr lvl="1"/>
            <a:r>
              <a:rPr lang="nl-BE" noProof="0" dirty="0"/>
              <a:t>Second level</a:t>
            </a:r>
          </a:p>
          <a:p>
            <a:pPr lvl="2"/>
            <a:r>
              <a:rPr lang="nl-BE" noProof="0" dirty="0" err="1"/>
              <a:t>Third</a:t>
            </a:r>
            <a:r>
              <a:rPr lang="nl-BE" noProof="0" dirty="0"/>
              <a:t> level</a:t>
            </a:r>
          </a:p>
          <a:p>
            <a:pPr lvl="3"/>
            <a:r>
              <a:rPr lang="nl-BE" noProof="0" dirty="0" err="1"/>
              <a:t>Fourth</a:t>
            </a:r>
            <a:r>
              <a:rPr lang="nl-BE" noProof="0" dirty="0"/>
              <a:t> level</a:t>
            </a:r>
          </a:p>
          <a:p>
            <a:pPr lvl="4"/>
            <a:r>
              <a:rPr lang="nl-BE" noProof="0" dirty="0" err="1"/>
              <a:t>Fifth</a:t>
            </a:r>
            <a:r>
              <a:rPr lang="nl-BE" noProof="0" dirty="0"/>
              <a:t> level</a:t>
            </a:r>
          </a:p>
        </p:txBody>
      </p:sp>
      <p:sp>
        <p:nvSpPr>
          <p:cNvPr id="4" name="Date Placeholder 3">
            <a:extLst>
              <a:ext uri="{FF2B5EF4-FFF2-40B4-BE49-F238E27FC236}">
                <a16:creationId xmlns:a16="http://schemas.microsoft.com/office/drawing/2014/main" id="{1401BAFD-9B64-44ED-A74D-AAF42355814B}"/>
              </a:ext>
            </a:extLst>
          </p:cNvPr>
          <p:cNvSpPr>
            <a:spLocks noGrp="1"/>
          </p:cNvSpPr>
          <p:nvPr>
            <p:ph type="dt" sz="half" idx="10"/>
          </p:nvPr>
        </p:nvSpPr>
        <p:spPr/>
        <p:txBody>
          <a:bodyPr/>
          <a:lstStyle/>
          <a:p>
            <a:fld id="{A0E91A94-F19F-40CA-AA51-DB498FD38CEA}" type="datetimeFigureOut">
              <a:rPr lang="en-US" smtClean="0"/>
              <a:t>3/26/2025</a:t>
            </a:fld>
            <a:endParaRPr lang="en-US"/>
          </a:p>
        </p:txBody>
      </p:sp>
      <p:sp>
        <p:nvSpPr>
          <p:cNvPr id="5" name="Footer Placeholder 4">
            <a:extLst>
              <a:ext uri="{FF2B5EF4-FFF2-40B4-BE49-F238E27FC236}">
                <a16:creationId xmlns:a16="http://schemas.microsoft.com/office/drawing/2014/main" id="{AF9D61C7-138B-428E-8FAE-C7CBC5B909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842EF5-2528-4065-8B32-B51A88B656F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3703819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5D6A8-4083-4A67-A819-05753B04FD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E620F58-9F21-449A-87BC-611DAB7690B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4EA62D2-F2FD-4B46-9A10-126415484860}"/>
              </a:ext>
            </a:extLst>
          </p:cNvPr>
          <p:cNvSpPr>
            <a:spLocks noGrp="1"/>
          </p:cNvSpPr>
          <p:nvPr>
            <p:ph type="dt" sz="half" idx="10"/>
          </p:nvPr>
        </p:nvSpPr>
        <p:spPr/>
        <p:txBody>
          <a:bodyPr/>
          <a:lstStyle/>
          <a:p>
            <a:fld id="{A0E91A94-F19F-40CA-AA51-DB498FD38CEA}" type="datetimeFigureOut">
              <a:rPr lang="en-US" smtClean="0"/>
              <a:t>3/26/2025</a:t>
            </a:fld>
            <a:endParaRPr lang="en-US"/>
          </a:p>
        </p:txBody>
      </p:sp>
      <p:sp>
        <p:nvSpPr>
          <p:cNvPr id="5" name="Footer Placeholder 4">
            <a:extLst>
              <a:ext uri="{FF2B5EF4-FFF2-40B4-BE49-F238E27FC236}">
                <a16:creationId xmlns:a16="http://schemas.microsoft.com/office/drawing/2014/main" id="{76A9633F-8F01-4557-BD47-6F521337FC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DFF477-4311-4F20-9A61-04047FFD45AA}"/>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7811905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A5FE9-0A09-40AA-9B36-401F27695D0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05D76E-8101-4B33-BABC-779DCDF4C62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A8B5658-4CB0-4808-9030-742CEF2794F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BCF7A76-A00D-47F9-826B-50A443936351}"/>
              </a:ext>
            </a:extLst>
          </p:cNvPr>
          <p:cNvSpPr>
            <a:spLocks noGrp="1"/>
          </p:cNvSpPr>
          <p:nvPr>
            <p:ph type="dt" sz="half" idx="10"/>
          </p:nvPr>
        </p:nvSpPr>
        <p:spPr/>
        <p:txBody>
          <a:bodyPr/>
          <a:lstStyle/>
          <a:p>
            <a:fld id="{A0E91A94-F19F-40CA-AA51-DB498FD38CEA}" type="datetimeFigureOut">
              <a:rPr lang="en-US" smtClean="0"/>
              <a:t>3/26/2025</a:t>
            </a:fld>
            <a:endParaRPr lang="en-US"/>
          </a:p>
        </p:txBody>
      </p:sp>
      <p:sp>
        <p:nvSpPr>
          <p:cNvPr id="6" name="Footer Placeholder 5">
            <a:extLst>
              <a:ext uri="{FF2B5EF4-FFF2-40B4-BE49-F238E27FC236}">
                <a16:creationId xmlns:a16="http://schemas.microsoft.com/office/drawing/2014/main" id="{B9A11B4E-CF90-42E8-BEA2-806D3AA52C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B99209-5F1F-48CC-9E3A-A7F3D16C6FBB}"/>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238555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5A64A-96B2-4853-9C0A-49D00409229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666679D-6F86-43B9-8F54-29714A39D4B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226833F-DDC9-4716-BD60-CE9037A6CC02}"/>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E29BFAF-6B22-402E-B2D6-6FED66062A2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54059B4-1ABA-48DA-8550-3D1994F8D84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F013F24-7B6F-4CF7-A956-476238FCF66C}"/>
              </a:ext>
            </a:extLst>
          </p:cNvPr>
          <p:cNvSpPr>
            <a:spLocks noGrp="1"/>
          </p:cNvSpPr>
          <p:nvPr>
            <p:ph type="dt" sz="half" idx="10"/>
          </p:nvPr>
        </p:nvSpPr>
        <p:spPr/>
        <p:txBody>
          <a:bodyPr/>
          <a:lstStyle/>
          <a:p>
            <a:fld id="{A0E91A94-F19F-40CA-AA51-DB498FD38CEA}" type="datetimeFigureOut">
              <a:rPr lang="en-US" smtClean="0"/>
              <a:t>3/26/2025</a:t>
            </a:fld>
            <a:endParaRPr lang="en-US"/>
          </a:p>
        </p:txBody>
      </p:sp>
      <p:sp>
        <p:nvSpPr>
          <p:cNvPr id="8" name="Footer Placeholder 7">
            <a:extLst>
              <a:ext uri="{FF2B5EF4-FFF2-40B4-BE49-F238E27FC236}">
                <a16:creationId xmlns:a16="http://schemas.microsoft.com/office/drawing/2014/main" id="{0BE795C5-F6D8-4407-9816-D2FF47EA70C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B1BEABD-BADB-41F5-BD6E-C7730DD610F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3016870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BBAE6-474B-48D7-A673-6561609BF71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EF10769-1DED-4E31-96E8-DE204D891D2E}"/>
              </a:ext>
            </a:extLst>
          </p:cNvPr>
          <p:cNvSpPr>
            <a:spLocks noGrp="1"/>
          </p:cNvSpPr>
          <p:nvPr>
            <p:ph type="dt" sz="half" idx="10"/>
          </p:nvPr>
        </p:nvSpPr>
        <p:spPr/>
        <p:txBody>
          <a:bodyPr/>
          <a:lstStyle/>
          <a:p>
            <a:fld id="{A0E91A94-F19F-40CA-AA51-DB498FD38CEA}" type="datetimeFigureOut">
              <a:rPr lang="en-US" smtClean="0"/>
              <a:t>3/26/2025</a:t>
            </a:fld>
            <a:endParaRPr lang="en-US"/>
          </a:p>
        </p:txBody>
      </p:sp>
      <p:sp>
        <p:nvSpPr>
          <p:cNvPr id="4" name="Footer Placeholder 3">
            <a:extLst>
              <a:ext uri="{FF2B5EF4-FFF2-40B4-BE49-F238E27FC236}">
                <a16:creationId xmlns:a16="http://schemas.microsoft.com/office/drawing/2014/main" id="{9958DFED-82EA-4903-A758-DE02143C677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C5DEC22-03AA-4BF7-AF37-2906770EA520}"/>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4499071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DBAD11E-6766-45CE-8841-B320C0BDFF22}"/>
              </a:ext>
            </a:extLst>
          </p:cNvPr>
          <p:cNvSpPr>
            <a:spLocks noGrp="1"/>
          </p:cNvSpPr>
          <p:nvPr>
            <p:ph type="dt" sz="half" idx="10"/>
          </p:nvPr>
        </p:nvSpPr>
        <p:spPr/>
        <p:txBody>
          <a:bodyPr/>
          <a:lstStyle/>
          <a:p>
            <a:fld id="{A0E91A94-F19F-40CA-AA51-DB498FD38CEA}" type="datetimeFigureOut">
              <a:rPr lang="en-US" smtClean="0"/>
              <a:t>3/26/2025</a:t>
            </a:fld>
            <a:endParaRPr lang="en-US"/>
          </a:p>
        </p:txBody>
      </p:sp>
      <p:sp>
        <p:nvSpPr>
          <p:cNvPr id="3" name="Footer Placeholder 2">
            <a:extLst>
              <a:ext uri="{FF2B5EF4-FFF2-40B4-BE49-F238E27FC236}">
                <a16:creationId xmlns:a16="http://schemas.microsoft.com/office/drawing/2014/main" id="{B64B4E5F-0050-40D0-86A5-40EA47BA481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5DACFB9-678F-4E4C-8649-08061D9FA87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41803519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9D1A5-E511-494C-AE06-34ABF91BFF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5536AAD-9708-4B9A-923B-F9DE3B5E0CD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AABDA3F-B5A8-4574-90D9-B313BF64A4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17809C3-04EB-4875-8307-5B058A42B3E3}"/>
              </a:ext>
            </a:extLst>
          </p:cNvPr>
          <p:cNvSpPr>
            <a:spLocks noGrp="1"/>
          </p:cNvSpPr>
          <p:nvPr>
            <p:ph type="dt" sz="half" idx="10"/>
          </p:nvPr>
        </p:nvSpPr>
        <p:spPr/>
        <p:txBody>
          <a:bodyPr/>
          <a:lstStyle/>
          <a:p>
            <a:fld id="{A0E91A94-F19F-40CA-AA51-DB498FD38CEA}" type="datetimeFigureOut">
              <a:rPr lang="en-US" smtClean="0"/>
              <a:t>3/26/2025</a:t>
            </a:fld>
            <a:endParaRPr lang="en-US"/>
          </a:p>
        </p:txBody>
      </p:sp>
      <p:sp>
        <p:nvSpPr>
          <p:cNvPr id="6" name="Footer Placeholder 5">
            <a:extLst>
              <a:ext uri="{FF2B5EF4-FFF2-40B4-BE49-F238E27FC236}">
                <a16:creationId xmlns:a16="http://schemas.microsoft.com/office/drawing/2014/main" id="{BD53C7F2-CB6E-4EB2-8EE5-545A9BB1C98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26CEB6-D661-4300-9646-9E4AC170413F}"/>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397500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CACC9-BE44-40BE-8100-251EEBA4F77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BB6F4DD-1E61-4B4C-B4C7-BFF6C6366F7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FA9333E-0F63-4A12-B3AA-4624807BB0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0FD15F0-1E81-4DA4-BE27-FC977A2EB077}"/>
              </a:ext>
            </a:extLst>
          </p:cNvPr>
          <p:cNvSpPr>
            <a:spLocks noGrp="1"/>
          </p:cNvSpPr>
          <p:nvPr>
            <p:ph type="dt" sz="half" idx="10"/>
          </p:nvPr>
        </p:nvSpPr>
        <p:spPr/>
        <p:txBody>
          <a:bodyPr/>
          <a:lstStyle/>
          <a:p>
            <a:fld id="{A0E91A94-F19F-40CA-AA51-DB498FD38CEA}" type="datetimeFigureOut">
              <a:rPr lang="en-US" smtClean="0"/>
              <a:t>3/26/2025</a:t>
            </a:fld>
            <a:endParaRPr lang="en-US"/>
          </a:p>
        </p:txBody>
      </p:sp>
      <p:sp>
        <p:nvSpPr>
          <p:cNvPr id="6" name="Footer Placeholder 5">
            <a:extLst>
              <a:ext uri="{FF2B5EF4-FFF2-40B4-BE49-F238E27FC236}">
                <a16:creationId xmlns:a16="http://schemas.microsoft.com/office/drawing/2014/main" id="{309197CE-7A8E-42D7-B21F-94FDEA5FAF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562155-98EF-4276-ABB6-025380EBDBE3}"/>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908180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2AB8B98-7208-4D9E-BF98-093718E093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73A9A1D-087B-4235-8AA5-BF59A16773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ADCEE0-F4AB-42F5-A826-A561928A941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0E91A94-F19F-40CA-AA51-DB498FD38CEA}" type="datetimeFigureOut">
              <a:rPr lang="en-US" smtClean="0"/>
              <a:t>3/26/2025</a:t>
            </a:fld>
            <a:endParaRPr lang="en-US"/>
          </a:p>
        </p:txBody>
      </p:sp>
      <p:sp>
        <p:nvSpPr>
          <p:cNvPr id="5" name="Footer Placeholder 4">
            <a:extLst>
              <a:ext uri="{FF2B5EF4-FFF2-40B4-BE49-F238E27FC236}">
                <a16:creationId xmlns:a16="http://schemas.microsoft.com/office/drawing/2014/main" id="{E450861F-10ED-468D-BCD5-ACA3E750895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79EE955-4D10-4733-AF56-2AB0E7F05A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18471-409B-4229-AF22-C823B0CD064E}" type="slidenum">
              <a:rPr lang="en-US" smtClean="0"/>
              <a:t>‹#›</a:t>
            </a:fld>
            <a:endParaRPr lang="en-US"/>
          </a:p>
        </p:txBody>
      </p:sp>
    </p:spTree>
    <p:extLst>
      <p:ext uri="{BB962C8B-B14F-4D97-AF65-F5344CB8AC3E}">
        <p14:creationId xmlns:p14="http://schemas.microsoft.com/office/powerpoint/2010/main" val="36491662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6.png"/><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7.png"/></Relationships>
</file>

<file path=ppt/slides/_rels/slide3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6.png"/><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7.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99" name="Rectangle 498">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27902BE1-6BD5-4A4D-85B9-778D28C842F2}"/>
              </a:ext>
            </a:extLst>
          </p:cNvPr>
          <p:cNvPicPr>
            <a:picLocks noChangeAspect="1"/>
          </p:cNvPicPr>
          <p:nvPr/>
        </p:nvPicPr>
        <p:blipFill>
          <a:blip r:embed="rId2">
            <a:extLst>
              <a:ext uri="{28A0092B-C50C-407E-A947-70E740481C1C}">
                <a14:useLocalDpi xmlns:a14="http://schemas.microsoft.com/office/drawing/2010/main" val="0"/>
              </a:ext>
            </a:extLst>
          </a:blip>
          <a:srcRect l="6051" t="6484" r="26277"/>
          <a:stretch/>
        </p:blipFill>
        <p:spPr>
          <a:xfrm>
            <a:off x="3523488" y="10"/>
            <a:ext cx="8668512" cy="6857990"/>
          </a:xfrm>
          <a:prstGeom prst="rect">
            <a:avLst/>
          </a:prstGeom>
        </p:spPr>
      </p:pic>
      <p:sp>
        <p:nvSpPr>
          <p:cNvPr id="501" name="Rectangle 500">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el 1">
            <a:extLst>
              <a:ext uri="{FF2B5EF4-FFF2-40B4-BE49-F238E27FC236}">
                <a16:creationId xmlns:a16="http://schemas.microsoft.com/office/drawing/2014/main" id="{4355865D-EE50-493F-AC56-B05ED5AAFDF9}"/>
              </a:ext>
            </a:extLst>
          </p:cNvPr>
          <p:cNvSpPr txBox="1">
            <a:spLocks/>
          </p:cNvSpPr>
          <p:nvPr/>
        </p:nvSpPr>
        <p:spPr>
          <a:xfrm>
            <a:off x="477981" y="1122363"/>
            <a:ext cx="4023360" cy="3204134"/>
          </a:xfrm>
          <a:prstGeom prst="ellipse">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Aft>
                <a:spcPts val="600"/>
              </a:spcAft>
            </a:pPr>
            <a:r>
              <a:rPr lang="en-US" sz="4800" b="1" dirty="0">
                <a:solidFill>
                  <a:schemeClr val="bg1"/>
                </a:solidFill>
              </a:rPr>
              <a:t>WEB Security</a:t>
            </a:r>
          </a:p>
        </p:txBody>
      </p:sp>
      <p:sp>
        <p:nvSpPr>
          <p:cNvPr id="494" name="Title 1">
            <a:extLst>
              <a:ext uri="{FF2B5EF4-FFF2-40B4-BE49-F238E27FC236}">
                <a16:creationId xmlns:a16="http://schemas.microsoft.com/office/drawing/2014/main" id="{0A142F21-7CFE-4F31-A2D9-499D61BD3485}"/>
              </a:ext>
            </a:extLst>
          </p:cNvPr>
          <p:cNvSpPr txBox="1">
            <a:spLocks/>
          </p:cNvSpPr>
          <p:nvPr/>
        </p:nvSpPr>
        <p:spPr>
          <a:xfrm>
            <a:off x="477980" y="4872922"/>
            <a:ext cx="4023359" cy="1208141"/>
          </a:xfrm>
          <a:prstGeom prst="rect">
            <a:avLst/>
          </a:prstGeom>
        </p:spPr>
        <p:txBody>
          <a:bodyPr vert="horz" lIns="91440" tIns="45720" rIns="91440" bIns="45720" rtlCol="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1000"/>
              </a:spcBef>
            </a:pPr>
            <a:r>
              <a:rPr lang="en-US" sz="2000">
                <a:solidFill>
                  <a:schemeClr val="bg1"/>
                </a:solidFill>
                <a:latin typeface="+mn-lt"/>
                <a:ea typeface="+mn-ea"/>
                <a:cs typeface="+mn-cs"/>
              </a:rPr>
              <a:t>Programmeren in C# </a:t>
            </a:r>
          </a:p>
        </p:txBody>
      </p:sp>
      <p:sp>
        <p:nvSpPr>
          <p:cNvPr id="503" name="Rectangle 50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05" name="Rectangle 50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7" name="Title 1">
            <a:extLst>
              <a:ext uri="{FF2B5EF4-FFF2-40B4-BE49-F238E27FC236}">
                <a16:creationId xmlns:a16="http://schemas.microsoft.com/office/drawing/2014/main" id="{B130AF2E-E2FD-4B44-AB77-226B52AA772D}"/>
              </a:ext>
            </a:extLst>
          </p:cNvPr>
          <p:cNvSpPr txBox="1">
            <a:spLocks/>
          </p:cNvSpPr>
          <p:nvPr/>
        </p:nvSpPr>
        <p:spPr>
          <a:xfrm>
            <a:off x="5664201" y="4669978"/>
            <a:ext cx="5692774" cy="1173700"/>
          </a:xfrm>
          <a:prstGeom prst="rect">
            <a:avLst/>
          </a:prstGeom>
        </p:spPr>
        <p:txBody>
          <a:bodyPr vert="horz" lIns="91440" tIns="45720" rIns="91440" bIns="45720" rtlCol="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indent="-228600">
              <a:spcAft>
                <a:spcPts val="600"/>
              </a:spcAft>
              <a:buFont typeface="Arial" panose="020B0604020202020204" pitchFamily="34" charset="0"/>
              <a:buChar char="•"/>
            </a:pPr>
            <a:endParaRPr lang="en-US" sz="2400" dirty="0">
              <a:solidFill>
                <a:schemeClr val="bg1">
                  <a:alpha val="80000"/>
                </a:schemeClr>
              </a:solidFill>
              <a:latin typeface="+mn-lt"/>
              <a:ea typeface="+mn-ea"/>
              <a:cs typeface="+mn-cs"/>
            </a:endParaRPr>
          </a:p>
        </p:txBody>
      </p:sp>
    </p:spTree>
    <p:extLst>
      <p:ext uri="{BB962C8B-B14F-4D97-AF65-F5344CB8AC3E}">
        <p14:creationId xmlns:p14="http://schemas.microsoft.com/office/powerpoint/2010/main" val="36462461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CC5879-2831-72BF-585E-901F447228DE}"/>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F62D8C9E-81E5-BAF1-5A06-45B255C2BED0}"/>
              </a:ext>
            </a:extLst>
          </p:cNvPr>
          <p:cNvSpPr>
            <a:spLocks noGrp="1"/>
          </p:cNvSpPr>
          <p:nvPr>
            <p:ph type="title"/>
          </p:nvPr>
        </p:nvSpPr>
        <p:spPr>
          <a:xfrm>
            <a:off x="435836" y="179365"/>
            <a:ext cx="10917964" cy="794204"/>
          </a:xfrm>
        </p:spPr>
        <p:txBody>
          <a:bodyPr/>
          <a:lstStyle/>
          <a:p>
            <a:r>
              <a:rPr lang="nl-BE" dirty="0"/>
              <a:t>Overzicht van algoritmes</a:t>
            </a:r>
          </a:p>
        </p:txBody>
      </p:sp>
      <p:graphicFrame>
        <p:nvGraphicFramePr>
          <p:cNvPr id="4" name="Content Placeholder 3">
            <a:extLst>
              <a:ext uri="{FF2B5EF4-FFF2-40B4-BE49-F238E27FC236}">
                <a16:creationId xmlns:a16="http://schemas.microsoft.com/office/drawing/2014/main" id="{5809E658-951B-9A16-B6B6-8BEFF39AAD80}"/>
              </a:ext>
            </a:extLst>
          </p:cNvPr>
          <p:cNvGraphicFramePr>
            <a:graphicFrameLocks noGrp="1"/>
          </p:cNvGraphicFramePr>
          <p:nvPr>
            <p:ph idx="1"/>
            <p:extLst>
              <p:ext uri="{D42A27DB-BD31-4B8C-83A1-F6EECF244321}">
                <p14:modId xmlns:p14="http://schemas.microsoft.com/office/powerpoint/2010/main" val="2124932712"/>
              </p:ext>
            </p:extLst>
          </p:nvPr>
        </p:nvGraphicFramePr>
        <p:xfrm>
          <a:off x="1381664" y="1347788"/>
          <a:ext cx="9246080" cy="4527404"/>
        </p:xfrm>
        <a:graphic>
          <a:graphicData uri="http://schemas.openxmlformats.org/drawingml/2006/table">
            <a:tbl>
              <a:tblPr firstRow="1" bandRow="1">
                <a:tableStyleId>{073A0DAA-6AF3-43AB-8588-CEC1D06C72B9}</a:tableStyleId>
              </a:tblPr>
              <a:tblGrid>
                <a:gridCol w="1849216">
                  <a:extLst>
                    <a:ext uri="{9D8B030D-6E8A-4147-A177-3AD203B41FA5}">
                      <a16:colId xmlns:a16="http://schemas.microsoft.com/office/drawing/2014/main" val="1667185651"/>
                    </a:ext>
                  </a:extLst>
                </a:gridCol>
                <a:gridCol w="1849216">
                  <a:extLst>
                    <a:ext uri="{9D8B030D-6E8A-4147-A177-3AD203B41FA5}">
                      <a16:colId xmlns:a16="http://schemas.microsoft.com/office/drawing/2014/main" val="921526810"/>
                    </a:ext>
                  </a:extLst>
                </a:gridCol>
                <a:gridCol w="1849216">
                  <a:extLst>
                    <a:ext uri="{9D8B030D-6E8A-4147-A177-3AD203B41FA5}">
                      <a16:colId xmlns:a16="http://schemas.microsoft.com/office/drawing/2014/main" val="3880965364"/>
                    </a:ext>
                  </a:extLst>
                </a:gridCol>
                <a:gridCol w="1849216">
                  <a:extLst>
                    <a:ext uri="{9D8B030D-6E8A-4147-A177-3AD203B41FA5}">
                      <a16:colId xmlns:a16="http://schemas.microsoft.com/office/drawing/2014/main" val="2602420937"/>
                    </a:ext>
                  </a:extLst>
                </a:gridCol>
                <a:gridCol w="1849216">
                  <a:extLst>
                    <a:ext uri="{9D8B030D-6E8A-4147-A177-3AD203B41FA5}">
                      <a16:colId xmlns:a16="http://schemas.microsoft.com/office/drawing/2014/main" val="2279608562"/>
                    </a:ext>
                  </a:extLst>
                </a:gridCol>
              </a:tblGrid>
              <a:tr h="290947">
                <a:tc>
                  <a:txBody>
                    <a:bodyPr/>
                    <a:lstStyle/>
                    <a:p>
                      <a:r>
                        <a:rPr lang="nl-BE" dirty="0" err="1"/>
                        <a:t>Hash</a:t>
                      </a:r>
                      <a:r>
                        <a:rPr lang="nl-BE" dirty="0"/>
                        <a:t> Algoritme</a:t>
                      </a:r>
                    </a:p>
                  </a:txBody>
                  <a:tcPr anchor="ctr"/>
                </a:tc>
                <a:tc>
                  <a:txBody>
                    <a:bodyPr/>
                    <a:lstStyle/>
                    <a:p>
                      <a:r>
                        <a:rPr lang="nl-BE" dirty="0"/>
                        <a:t>Jaar</a:t>
                      </a:r>
                    </a:p>
                  </a:txBody>
                  <a:tcPr anchor="ctr"/>
                </a:tc>
                <a:tc>
                  <a:txBody>
                    <a:bodyPr/>
                    <a:lstStyle/>
                    <a:p>
                      <a:r>
                        <a:rPr lang="nl-BE" dirty="0"/>
                        <a:t>Kenmerken</a:t>
                      </a:r>
                    </a:p>
                  </a:txBody>
                  <a:tcPr anchor="ctr"/>
                </a:tc>
                <a:tc>
                  <a:txBody>
                    <a:bodyPr/>
                    <a:lstStyle/>
                    <a:p>
                      <a:r>
                        <a:rPr lang="nl-BE"/>
                        <a:t>Gebruik</a:t>
                      </a:r>
                    </a:p>
                  </a:txBody>
                  <a:tcPr anchor="ctr"/>
                </a:tc>
                <a:tc>
                  <a:txBody>
                    <a:bodyPr/>
                    <a:lstStyle/>
                    <a:p>
                      <a:r>
                        <a:rPr lang="nl-BE"/>
                        <a:t>Opmerkingen</a:t>
                      </a:r>
                    </a:p>
                  </a:txBody>
                  <a:tcPr anchor="ctr"/>
                </a:tc>
                <a:extLst>
                  <a:ext uri="{0D108BD9-81ED-4DB2-BD59-A6C34878D82A}">
                    <a16:rowId xmlns:a16="http://schemas.microsoft.com/office/drawing/2014/main" val="4050886967"/>
                  </a:ext>
                </a:extLst>
              </a:tr>
              <a:tr h="502183">
                <a:tc>
                  <a:txBody>
                    <a:bodyPr/>
                    <a:lstStyle/>
                    <a:p>
                      <a:r>
                        <a:rPr lang="nl-BE" sz="1400" dirty="0"/>
                        <a:t>MD5</a:t>
                      </a:r>
                    </a:p>
                  </a:txBody>
                  <a:tcPr anchor="ctr"/>
                </a:tc>
                <a:tc>
                  <a:txBody>
                    <a:bodyPr/>
                    <a:lstStyle/>
                    <a:p>
                      <a:r>
                        <a:rPr lang="en-BE" sz="1400"/>
                        <a:t>1991</a:t>
                      </a:r>
                    </a:p>
                  </a:txBody>
                  <a:tcPr anchor="ctr"/>
                </a:tc>
                <a:tc>
                  <a:txBody>
                    <a:bodyPr/>
                    <a:lstStyle/>
                    <a:p>
                      <a:r>
                        <a:rPr lang="nl-BE" sz="1400"/>
                        <a:t>128-bit output</a:t>
                      </a:r>
                    </a:p>
                  </a:txBody>
                  <a:tcPr anchor="ctr"/>
                </a:tc>
                <a:tc>
                  <a:txBody>
                    <a:bodyPr/>
                    <a:lstStyle/>
                    <a:p>
                      <a:r>
                        <a:rPr lang="nl-BE" sz="1400"/>
                        <a:t>Legacy, checksums</a:t>
                      </a:r>
                    </a:p>
                  </a:txBody>
                  <a:tcPr anchor="ctr"/>
                </a:tc>
                <a:tc>
                  <a:txBody>
                    <a:bodyPr/>
                    <a:lstStyle/>
                    <a:p>
                      <a:r>
                        <a:rPr lang="nl-BE" sz="1400"/>
                        <a:t>Onveilig, gevoelig voor botsingen</a:t>
                      </a:r>
                    </a:p>
                  </a:txBody>
                  <a:tcPr anchor="ctr"/>
                </a:tc>
                <a:extLst>
                  <a:ext uri="{0D108BD9-81ED-4DB2-BD59-A6C34878D82A}">
                    <a16:rowId xmlns:a16="http://schemas.microsoft.com/office/drawing/2014/main" val="2569287883"/>
                  </a:ext>
                </a:extLst>
              </a:tr>
              <a:tr h="717404">
                <a:tc>
                  <a:txBody>
                    <a:bodyPr/>
                    <a:lstStyle/>
                    <a:p>
                      <a:r>
                        <a:rPr lang="nl-BE" sz="1400" dirty="0"/>
                        <a:t>SHA-1</a:t>
                      </a:r>
                    </a:p>
                  </a:txBody>
                  <a:tcPr anchor="ctr"/>
                </a:tc>
                <a:tc>
                  <a:txBody>
                    <a:bodyPr/>
                    <a:lstStyle/>
                    <a:p>
                      <a:r>
                        <a:rPr lang="en-BE" sz="1400" dirty="0"/>
                        <a:t>1995</a:t>
                      </a:r>
                    </a:p>
                  </a:txBody>
                  <a:tcPr anchor="ctr"/>
                </a:tc>
                <a:tc>
                  <a:txBody>
                    <a:bodyPr/>
                    <a:lstStyle/>
                    <a:p>
                      <a:r>
                        <a:rPr lang="nl-BE" sz="1400"/>
                        <a:t>160-bit output</a:t>
                      </a:r>
                    </a:p>
                  </a:txBody>
                  <a:tcPr anchor="ctr"/>
                </a:tc>
                <a:tc>
                  <a:txBody>
                    <a:bodyPr/>
                    <a:lstStyle/>
                    <a:p>
                      <a:r>
                        <a:rPr lang="nl-BE" sz="1400"/>
                        <a:t>SSL/TLS (verouderd)</a:t>
                      </a:r>
                    </a:p>
                  </a:txBody>
                  <a:tcPr anchor="ctr"/>
                </a:tc>
                <a:tc>
                  <a:txBody>
                    <a:bodyPr/>
                    <a:lstStyle/>
                    <a:p>
                      <a:r>
                        <a:rPr lang="nl-NL" sz="1400"/>
                        <a:t>Niet meer veilig sinds 2017 (SHAttered attack)</a:t>
                      </a:r>
                    </a:p>
                  </a:txBody>
                  <a:tcPr anchor="ctr"/>
                </a:tc>
                <a:extLst>
                  <a:ext uri="{0D108BD9-81ED-4DB2-BD59-A6C34878D82A}">
                    <a16:rowId xmlns:a16="http://schemas.microsoft.com/office/drawing/2014/main" val="2676904470"/>
                  </a:ext>
                </a:extLst>
              </a:tr>
              <a:tr h="717404">
                <a:tc>
                  <a:txBody>
                    <a:bodyPr/>
                    <a:lstStyle/>
                    <a:p>
                      <a:r>
                        <a:rPr lang="nl-BE" sz="1400"/>
                        <a:t>SHA-256</a:t>
                      </a:r>
                    </a:p>
                  </a:txBody>
                  <a:tcPr anchor="ctr"/>
                </a:tc>
                <a:tc>
                  <a:txBody>
                    <a:bodyPr/>
                    <a:lstStyle/>
                    <a:p>
                      <a:r>
                        <a:rPr lang="en-BE" sz="1400"/>
                        <a:t>2001</a:t>
                      </a:r>
                    </a:p>
                  </a:txBody>
                  <a:tcPr anchor="ctr"/>
                </a:tc>
                <a:tc>
                  <a:txBody>
                    <a:bodyPr/>
                    <a:lstStyle/>
                    <a:p>
                      <a:r>
                        <a:rPr lang="nl-BE" sz="1400" dirty="0"/>
                        <a:t>256-bit output</a:t>
                      </a:r>
                    </a:p>
                  </a:txBody>
                  <a:tcPr anchor="ctr"/>
                </a:tc>
                <a:tc>
                  <a:txBody>
                    <a:bodyPr/>
                    <a:lstStyle/>
                    <a:p>
                      <a:r>
                        <a:rPr lang="nl-BE" sz="1400"/>
                        <a:t>Digitale handtekeningen, SSL/TLS</a:t>
                      </a:r>
                    </a:p>
                  </a:txBody>
                  <a:tcPr anchor="ctr"/>
                </a:tc>
                <a:tc>
                  <a:txBody>
                    <a:bodyPr/>
                    <a:lstStyle/>
                    <a:p>
                      <a:r>
                        <a:rPr lang="nl-BE" sz="1400"/>
                        <a:t>Veelgebruikt, veilig</a:t>
                      </a:r>
                    </a:p>
                  </a:txBody>
                  <a:tcPr anchor="ctr"/>
                </a:tc>
                <a:extLst>
                  <a:ext uri="{0D108BD9-81ED-4DB2-BD59-A6C34878D82A}">
                    <a16:rowId xmlns:a16="http://schemas.microsoft.com/office/drawing/2014/main" val="302105905"/>
                  </a:ext>
                </a:extLst>
              </a:tr>
              <a:tr h="717404">
                <a:tc>
                  <a:txBody>
                    <a:bodyPr/>
                    <a:lstStyle/>
                    <a:p>
                      <a:r>
                        <a:rPr lang="nl-BE" sz="1400"/>
                        <a:t>SHA-512</a:t>
                      </a:r>
                    </a:p>
                  </a:txBody>
                  <a:tcPr anchor="ctr"/>
                </a:tc>
                <a:tc>
                  <a:txBody>
                    <a:bodyPr/>
                    <a:lstStyle/>
                    <a:p>
                      <a:r>
                        <a:rPr lang="en-BE" sz="1400"/>
                        <a:t>2001</a:t>
                      </a:r>
                    </a:p>
                  </a:txBody>
                  <a:tcPr anchor="ctr"/>
                </a:tc>
                <a:tc>
                  <a:txBody>
                    <a:bodyPr/>
                    <a:lstStyle/>
                    <a:p>
                      <a:r>
                        <a:rPr lang="nl-BE" sz="1400" dirty="0"/>
                        <a:t>512-bit output</a:t>
                      </a:r>
                    </a:p>
                  </a:txBody>
                  <a:tcPr anchor="ctr"/>
                </a:tc>
                <a:tc>
                  <a:txBody>
                    <a:bodyPr/>
                    <a:lstStyle/>
                    <a:p>
                      <a:r>
                        <a:rPr lang="nl-BE" sz="1400" dirty="0"/>
                        <a:t>Hoge beveiligingstoepassing</a:t>
                      </a:r>
                    </a:p>
                  </a:txBody>
                  <a:tcPr anchor="ctr"/>
                </a:tc>
                <a:tc>
                  <a:txBody>
                    <a:bodyPr/>
                    <a:lstStyle/>
                    <a:p>
                      <a:r>
                        <a:rPr lang="nl-NL" sz="1400"/>
                        <a:t>Langzamer dan SHA-256 maar veiliger</a:t>
                      </a:r>
                    </a:p>
                  </a:txBody>
                  <a:tcPr anchor="ctr"/>
                </a:tc>
                <a:extLst>
                  <a:ext uri="{0D108BD9-81ED-4DB2-BD59-A6C34878D82A}">
                    <a16:rowId xmlns:a16="http://schemas.microsoft.com/office/drawing/2014/main" val="1797134696"/>
                  </a:ext>
                </a:extLst>
              </a:tr>
              <a:tr h="717404">
                <a:tc>
                  <a:txBody>
                    <a:bodyPr/>
                    <a:lstStyle/>
                    <a:p>
                      <a:r>
                        <a:rPr lang="nl-BE" sz="1400"/>
                        <a:t>BCrypt</a:t>
                      </a:r>
                    </a:p>
                  </a:txBody>
                  <a:tcPr anchor="ctr"/>
                </a:tc>
                <a:tc>
                  <a:txBody>
                    <a:bodyPr/>
                    <a:lstStyle/>
                    <a:p>
                      <a:r>
                        <a:rPr lang="en-BE" sz="1400"/>
                        <a:t>1999</a:t>
                      </a:r>
                    </a:p>
                  </a:txBody>
                  <a:tcPr anchor="ctr"/>
                </a:tc>
                <a:tc>
                  <a:txBody>
                    <a:bodyPr/>
                    <a:lstStyle/>
                    <a:p>
                      <a:r>
                        <a:rPr lang="nl-BE" sz="1400"/>
                        <a:t>Gebaseerd op Blowfish</a:t>
                      </a:r>
                    </a:p>
                  </a:txBody>
                  <a:tcPr anchor="ctr"/>
                </a:tc>
                <a:tc>
                  <a:txBody>
                    <a:bodyPr/>
                    <a:lstStyle/>
                    <a:p>
                      <a:r>
                        <a:rPr lang="nl-BE" sz="1400" dirty="0"/>
                        <a:t>Wachtwoord </a:t>
                      </a:r>
                      <a:r>
                        <a:rPr lang="nl-BE" sz="1400" dirty="0" err="1"/>
                        <a:t>hashing</a:t>
                      </a:r>
                      <a:endParaRPr lang="nl-BE" sz="1400" dirty="0"/>
                    </a:p>
                  </a:txBody>
                  <a:tcPr anchor="ctr"/>
                </a:tc>
                <a:tc>
                  <a:txBody>
                    <a:bodyPr/>
                    <a:lstStyle/>
                    <a:p>
                      <a:r>
                        <a:rPr lang="nl-BE" sz="1400"/>
                        <a:t>Adaptieve hashing, bestand tegen brute force</a:t>
                      </a:r>
                    </a:p>
                  </a:txBody>
                  <a:tcPr anchor="ctr"/>
                </a:tc>
                <a:extLst>
                  <a:ext uri="{0D108BD9-81ED-4DB2-BD59-A6C34878D82A}">
                    <a16:rowId xmlns:a16="http://schemas.microsoft.com/office/drawing/2014/main" val="885736926"/>
                  </a:ext>
                </a:extLst>
              </a:tr>
              <a:tr h="717404">
                <a:tc>
                  <a:txBody>
                    <a:bodyPr/>
                    <a:lstStyle/>
                    <a:p>
                      <a:r>
                        <a:rPr lang="nl-BE" sz="1400"/>
                        <a:t>Argon2</a:t>
                      </a:r>
                    </a:p>
                  </a:txBody>
                  <a:tcPr anchor="ctr"/>
                </a:tc>
                <a:tc>
                  <a:txBody>
                    <a:bodyPr/>
                    <a:lstStyle/>
                    <a:p>
                      <a:r>
                        <a:rPr lang="en-BE" sz="1400"/>
                        <a:t>2015</a:t>
                      </a:r>
                    </a:p>
                  </a:txBody>
                  <a:tcPr anchor="ctr"/>
                </a:tc>
                <a:tc>
                  <a:txBody>
                    <a:bodyPr/>
                    <a:lstStyle/>
                    <a:p>
                      <a:r>
                        <a:rPr lang="nl-BE" sz="1400"/>
                        <a:t>Geheugen-intensief</a:t>
                      </a:r>
                    </a:p>
                  </a:txBody>
                  <a:tcPr anchor="ctr"/>
                </a:tc>
                <a:tc>
                  <a:txBody>
                    <a:bodyPr/>
                    <a:lstStyle/>
                    <a:p>
                      <a:r>
                        <a:rPr lang="nl-BE" sz="1400"/>
                        <a:t>Wachtwoord hashing</a:t>
                      </a:r>
                    </a:p>
                  </a:txBody>
                  <a:tcPr anchor="ctr"/>
                </a:tc>
                <a:tc>
                  <a:txBody>
                    <a:bodyPr/>
                    <a:lstStyle/>
                    <a:p>
                      <a:r>
                        <a:rPr lang="nl-NL" sz="1400" dirty="0"/>
                        <a:t>Winnaar van de Password </a:t>
                      </a:r>
                      <a:r>
                        <a:rPr lang="nl-NL" sz="1400" dirty="0" err="1"/>
                        <a:t>Hashing</a:t>
                      </a:r>
                      <a:r>
                        <a:rPr lang="nl-NL" sz="1400" dirty="0"/>
                        <a:t> </a:t>
                      </a:r>
                      <a:r>
                        <a:rPr lang="nl-NL" sz="1400" dirty="0" err="1"/>
                        <a:t>Competition</a:t>
                      </a:r>
                      <a:endParaRPr lang="nl-NL" sz="1400" dirty="0"/>
                    </a:p>
                  </a:txBody>
                  <a:tcPr anchor="ctr"/>
                </a:tc>
                <a:extLst>
                  <a:ext uri="{0D108BD9-81ED-4DB2-BD59-A6C34878D82A}">
                    <a16:rowId xmlns:a16="http://schemas.microsoft.com/office/drawing/2014/main" val="1629212620"/>
                  </a:ext>
                </a:extLst>
              </a:tr>
            </a:tbl>
          </a:graphicData>
        </a:graphic>
      </p:graphicFrame>
    </p:spTree>
    <p:extLst>
      <p:ext uri="{BB962C8B-B14F-4D97-AF65-F5344CB8AC3E}">
        <p14:creationId xmlns:p14="http://schemas.microsoft.com/office/powerpoint/2010/main" val="24952230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ABF40B-B640-9F9A-15A9-BA61B17CB7DF}"/>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1D89A492-6AFA-E263-244D-5DF3B79B9289}"/>
              </a:ext>
            </a:extLst>
          </p:cNvPr>
          <p:cNvSpPr>
            <a:spLocks noGrp="1"/>
          </p:cNvSpPr>
          <p:nvPr>
            <p:ph type="title"/>
          </p:nvPr>
        </p:nvSpPr>
        <p:spPr>
          <a:xfrm>
            <a:off x="435836" y="179365"/>
            <a:ext cx="10917964" cy="794204"/>
          </a:xfrm>
        </p:spPr>
        <p:txBody>
          <a:bodyPr/>
          <a:lstStyle/>
          <a:p>
            <a:r>
              <a:rPr lang="nl-BE" dirty="0" err="1"/>
              <a:t>Hashing</a:t>
            </a:r>
            <a:r>
              <a:rPr lang="nl-BE" dirty="0"/>
              <a:t> in .Net</a:t>
            </a:r>
          </a:p>
        </p:txBody>
      </p:sp>
      <p:sp>
        <p:nvSpPr>
          <p:cNvPr id="3" name="Tijdelijke aanduiding voor inhoud 2">
            <a:extLst>
              <a:ext uri="{FF2B5EF4-FFF2-40B4-BE49-F238E27FC236}">
                <a16:creationId xmlns:a16="http://schemas.microsoft.com/office/drawing/2014/main" id="{B09CE63C-D882-546A-D4C8-9402429EF010}"/>
              </a:ext>
            </a:extLst>
          </p:cNvPr>
          <p:cNvSpPr>
            <a:spLocks noGrp="1"/>
          </p:cNvSpPr>
          <p:nvPr>
            <p:ph idx="1"/>
          </p:nvPr>
        </p:nvSpPr>
        <p:spPr>
          <a:xfrm>
            <a:off x="435835" y="1079770"/>
            <a:ext cx="11319389" cy="5287473"/>
          </a:xfrm>
        </p:spPr>
        <p:txBody>
          <a:bodyPr>
            <a:normAutofit/>
          </a:bodyPr>
          <a:lstStyle/>
          <a:p>
            <a:r>
              <a:rPr lang="nl-BE" dirty="0"/>
              <a:t>We kunnen </a:t>
            </a:r>
            <a:r>
              <a:rPr lang="nl-BE" dirty="0" err="1"/>
              <a:t>hashing</a:t>
            </a:r>
            <a:r>
              <a:rPr lang="nl-BE" dirty="0"/>
              <a:t> functies uitvoeren in .Net</a:t>
            </a:r>
          </a:p>
          <a:p>
            <a:pPr lvl="1"/>
            <a:r>
              <a:rPr lang="nl-BE" dirty="0"/>
              <a:t>We gebruiken hiervoor functies uit de </a:t>
            </a:r>
            <a:r>
              <a:rPr lang="nl-BE" dirty="0" err="1"/>
              <a:t>namespace</a:t>
            </a:r>
            <a:r>
              <a:rPr lang="nl-BE" dirty="0"/>
              <a:t> </a:t>
            </a:r>
            <a:r>
              <a:rPr lang="nl-BE" dirty="0" err="1"/>
              <a:t>System.Security.Cryptography</a:t>
            </a:r>
            <a:endParaRPr lang="nl-BE" dirty="0"/>
          </a:p>
          <a:p>
            <a:pPr lvl="1"/>
            <a:r>
              <a:rPr lang="nl-BE" dirty="0"/>
              <a:t>Elk </a:t>
            </a:r>
            <a:r>
              <a:rPr lang="nl-BE" dirty="0" err="1"/>
              <a:t>hash</a:t>
            </a:r>
            <a:r>
              <a:rPr lang="nl-BE" dirty="0"/>
              <a:t> algoritme heeft zijn eigen </a:t>
            </a:r>
            <a:r>
              <a:rPr lang="nl-BE" dirty="0" err="1"/>
              <a:t>hash</a:t>
            </a:r>
            <a:r>
              <a:rPr lang="nl-BE" dirty="0"/>
              <a:t> class (bijvoorbeeld SHA256)</a:t>
            </a:r>
          </a:p>
          <a:p>
            <a:pPr lvl="1"/>
            <a:r>
              <a:rPr lang="nl-BE" dirty="0"/>
              <a:t>Een </a:t>
            </a:r>
            <a:r>
              <a:rPr lang="nl-BE" dirty="0" err="1"/>
              <a:t>hash</a:t>
            </a:r>
            <a:r>
              <a:rPr lang="nl-BE" dirty="0"/>
              <a:t> wordt gegenereerd met de functie </a:t>
            </a:r>
            <a:r>
              <a:rPr lang="nl-BE" dirty="0" err="1"/>
              <a:t>ComuteHash</a:t>
            </a:r>
            <a:r>
              <a:rPr lang="nl-BE" dirty="0"/>
              <a:t>, die een byte array aanvaard van de data die verwerkt moet worden en een unieke byte array teruggeeft.</a:t>
            </a:r>
          </a:p>
          <a:p>
            <a:pPr lvl="1"/>
            <a:r>
              <a:rPr lang="nl-BE" dirty="0"/>
              <a:t>Voorbeeld:</a:t>
            </a:r>
          </a:p>
          <a:p>
            <a:pPr lvl="1"/>
            <a:endParaRPr lang="nl-BE" dirty="0"/>
          </a:p>
          <a:p>
            <a:pPr marL="457200" lvl="1" indent="0">
              <a:buNone/>
            </a:pPr>
            <a:r>
              <a:rPr lang="nl-BE" dirty="0"/>
              <a:t>	</a:t>
            </a:r>
            <a:r>
              <a:rPr lang="nl-BE" sz="2000" dirty="0" err="1">
                <a:solidFill>
                  <a:srgbClr val="0C3DDA"/>
                </a:solidFill>
              </a:rPr>
              <a:t>static</a:t>
            </a:r>
            <a:r>
              <a:rPr lang="nl-BE" sz="2000" dirty="0"/>
              <a:t> </a:t>
            </a:r>
            <a:r>
              <a:rPr lang="nl-BE" sz="2000" dirty="0">
                <a:solidFill>
                  <a:srgbClr val="008000"/>
                </a:solidFill>
              </a:rPr>
              <a:t>string</a:t>
            </a:r>
            <a:r>
              <a:rPr lang="nl-BE" sz="2000" dirty="0"/>
              <a:t> ComputeSha256Hash(</a:t>
            </a:r>
            <a:r>
              <a:rPr lang="nl-BE" sz="2000" dirty="0">
                <a:solidFill>
                  <a:srgbClr val="008000"/>
                </a:solidFill>
              </a:rPr>
              <a:t>string</a:t>
            </a:r>
            <a:r>
              <a:rPr lang="nl-BE" sz="2000" dirty="0"/>
              <a:t> </a:t>
            </a:r>
            <a:r>
              <a:rPr lang="nl-BE" sz="2000" dirty="0" err="1"/>
              <a:t>rawData</a:t>
            </a:r>
            <a:r>
              <a:rPr lang="nl-BE" sz="2000" dirty="0"/>
              <a:t>)    {        </a:t>
            </a:r>
          </a:p>
          <a:p>
            <a:pPr marL="914400" lvl="2" indent="0">
              <a:buNone/>
            </a:pPr>
            <a:r>
              <a:rPr lang="nl-BE" sz="1800" dirty="0"/>
              <a:t>	</a:t>
            </a:r>
            <a:r>
              <a:rPr lang="nl-BE" sz="1800" dirty="0" err="1">
                <a:solidFill>
                  <a:srgbClr val="0C3DDA"/>
                </a:solidFill>
              </a:rPr>
              <a:t>using</a:t>
            </a:r>
            <a:r>
              <a:rPr lang="nl-BE" sz="1800" dirty="0"/>
              <a:t> SHA256 sha256Hash = SHA256.Create();	</a:t>
            </a:r>
          </a:p>
          <a:p>
            <a:pPr marL="914400" lvl="2" indent="0">
              <a:buNone/>
            </a:pPr>
            <a:r>
              <a:rPr lang="nl-BE" sz="1800" dirty="0"/>
              <a:t>	</a:t>
            </a:r>
            <a:r>
              <a:rPr lang="nl-BE" sz="1800" dirty="0">
                <a:solidFill>
                  <a:srgbClr val="008000"/>
                </a:solidFill>
              </a:rPr>
              <a:t>byte</a:t>
            </a:r>
            <a:r>
              <a:rPr lang="nl-BE" sz="1800" dirty="0"/>
              <a:t>[] bytes = sha256Hash.ComputeHash(Encoding.UTF8.GetBytes(</a:t>
            </a:r>
            <a:r>
              <a:rPr lang="nl-BE" sz="1800" dirty="0" err="1"/>
              <a:t>rawData</a:t>
            </a:r>
            <a:r>
              <a:rPr lang="nl-BE" sz="1800" dirty="0"/>
              <a:t>));</a:t>
            </a:r>
          </a:p>
          <a:p>
            <a:pPr marL="914400" lvl="2" indent="0">
              <a:buNone/>
            </a:pPr>
            <a:r>
              <a:rPr lang="nl-BE" sz="1800" dirty="0"/>
              <a:t>	</a:t>
            </a:r>
            <a:r>
              <a:rPr lang="nl-BE" sz="1800" dirty="0">
                <a:solidFill>
                  <a:srgbClr val="0C3DDA"/>
                </a:solidFill>
              </a:rPr>
              <a:t>return</a:t>
            </a:r>
            <a:r>
              <a:rPr lang="nl-BE" sz="1800" dirty="0"/>
              <a:t> </a:t>
            </a:r>
            <a:r>
              <a:rPr lang="nl-BE" sz="1800" dirty="0" err="1"/>
              <a:t>Convert.ToHexString</a:t>
            </a:r>
            <a:r>
              <a:rPr lang="nl-BE" sz="1800" dirty="0"/>
              <a:t>(bytes);       </a:t>
            </a:r>
          </a:p>
          <a:p>
            <a:pPr marL="914400" lvl="2" indent="0">
              <a:buNone/>
            </a:pPr>
            <a:r>
              <a:rPr lang="nl-BE" sz="1800" dirty="0"/>
              <a:t>}</a:t>
            </a:r>
            <a:endParaRPr lang="nl-BE" dirty="0"/>
          </a:p>
        </p:txBody>
      </p:sp>
    </p:spTree>
    <p:extLst>
      <p:ext uri="{BB962C8B-B14F-4D97-AF65-F5344CB8AC3E}">
        <p14:creationId xmlns:p14="http://schemas.microsoft.com/office/powerpoint/2010/main" val="20974236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6" end="6"/>
                                            </p:txEl>
                                          </p:spTgt>
                                        </p:tgtEl>
                                        <p:attrNameLst>
                                          <p:attrName>style.visibility</p:attrName>
                                        </p:attrNameLst>
                                      </p:cBhvr>
                                      <p:to>
                                        <p:strVal val="visible"/>
                                      </p:to>
                                    </p:set>
                                    <p:animEffect transition="in" filter="fade">
                                      <p:cBhvr>
                                        <p:cTn id="30" dur="500"/>
                                        <p:tgtEl>
                                          <p:spTgt spid="3">
                                            <p:txEl>
                                              <p:pRg st="6" end="6"/>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animEffect transition="in" filter="fade">
                                      <p:cBhvr>
                                        <p:cTn id="35" dur="500"/>
                                        <p:tgtEl>
                                          <p:spTgt spid="3">
                                            <p:txEl>
                                              <p:pRg st="7" end="7"/>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3">
                                            <p:txEl>
                                              <p:pRg st="8" end="8"/>
                                            </p:txEl>
                                          </p:spTgt>
                                        </p:tgtEl>
                                        <p:attrNameLst>
                                          <p:attrName>style.visibility</p:attrName>
                                        </p:attrNameLst>
                                      </p:cBhvr>
                                      <p:to>
                                        <p:strVal val="visible"/>
                                      </p:to>
                                    </p:set>
                                    <p:animEffect transition="in" filter="fade">
                                      <p:cBhvr>
                                        <p:cTn id="40" dur="500"/>
                                        <p:tgtEl>
                                          <p:spTgt spid="3">
                                            <p:txEl>
                                              <p:pRg st="8" end="8"/>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3">
                                            <p:txEl>
                                              <p:pRg st="9" end="9"/>
                                            </p:txEl>
                                          </p:spTgt>
                                        </p:tgtEl>
                                        <p:attrNameLst>
                                          <p:attrName>style.visibility</p:attrName>
                                        </p:attrNameLst>
                                      </p:cBhvr>
                                      <p:to>
                                        <p:strVal val="visible"/>
                                      </p:to>
                                    </p:set>
                                    <p:animEffect transition="in" filter="fade">
                                      <p:cBhvr>
                                        <p:cTn id="45" dur="500"/>
                                        <p:tgtEl>
                                          <p:spTgt spid="3">
                                            <p:txEl>
                                              <p:pRg st="9" end="9"/>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3">
                                            <p:txEl>
                                              <p:pRg st="10" end="10"/>
                                            </p:txEl>
                                          </p:spTgt>
                                        </p:tgtEl>
                                        <p:attrNameLst>
                                          <p:attrName>style.visibility</p:attrName>
                                        </p:attrNameLst>
                                      </p:cBhvr>
                                      <p:to>
                                        <p:strVal val="visible"/>
                                      </p:to>
                                    </p:set>
                                    <p:animEffect transition="in" filter="fade">
                                      <p:cBhvr>
                                        <p:cTn id="50"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31A4AC-6F5C-697A-B0DF-867F7F56F5DC}"/>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EAD1D131-1FBB-6B1C-3679-F5BD697DD575}"/>
              </a:ext>
            </a:extLst>
          </p:cNvPr>
          <p:cNvSpPr>
            <a:spLocks noGrp="1"/>
          </p:cNvSpPr>
          <p:nvPr>
            <p:ph type="title"/>
          </p:nvPr>
        </p:nvSpPr>
        <p:spPr>
          <a:xfrm>
            <a:off x="435836" y="179365"/>
            <a:ext cx="10917964" cy="794204"/>
          </a:xfrm>
        </p:spPr>
        <p:txBody>
          <a:bodyPr/>
          <a:lstStyle/>
          <a:p>
            <a:r>
              <a:rPr lang="nl-BE" dirty="0"/>
              <a:t>Encryptie</a:t>
            </a:r>
          </a:p>
        </p:txBody>
      </p:sp>
      <p:sp>
        <p:nvSpPr>
          <p:cNvPr id="3" name="Tijdelijke aanduiding voor inhoud 2">
            <a:extLst>
              <a:ext uri="{FF2B5EF4-FFF2-40B4-BE49-F238E27FC236}">
                <a16:creationId xmlns:a16="http://schemas.microsoft.com/office/drawing/2014/main" id="{3AD53AE7-C400-FB78-1F40-E01A981C2032}"/>
              </a:ext>
            </a:extLst>
          </p:cNvPr>
          <p:cNvSpPr>
            <a:spLocks noGrp="1"/>
          </p:cNvSpPr>
          <p:nvPr>
            <p:ph idx="1"/>
          </p:nvPr>
        </p:nvSpPr>
        <p:spPr>
          <a:xfrm>
            <a:off x="435835" y="1079770"/>
            <a:ext cx="11319389" cy="5287473"/>
          </a:xfrm>
        </p:spPr>
        <p:txBody>
          <a:bodyPr>
            <a:normAutofit/>
          </a:bodyPr>
          <a:lstStyle/>
          <a:p>
            <a:r>
              <a:rPr lang="nl-NL" dirty="0"/>
              <a:t>Encryptie is het proces waarbij leesbare gegevens met behulp van een algoritme worden omgezet naar een onleesbare vorm (</a:t>
            </a:r>
            <a:r>
              <a:rPr lang="nl-NL" dirty="0" err="1"/>
              <a:t>cipher</a:t>
            </a:r>
            <a:r>
              <a:rPr lang="nl-NL" dirty="0"/>
              <a:t>). </a:t>
            </a:r>
          </a:p>
          <a:p>
            <a:r>
              <a:rPr lang="nl-NL" dirty="0"/>
              <a:t>Alleen met een speciale sleutel kan deze versleutelde data opnieuw worden omgezet naar de oorspronkelijke leesbare gegevens. Dit zorgt ervoor dat gevoelige informatie veilig gedeeld en opgeslagen kan worden.</a:t>
            </a:r>
          </a:p>
          <a:p>
            <a:r>
              <a:rPr lang="nl-NL" dirty="0"/>
              <a:t>Encryptie is een kernonderdeel van informatiebeveiliging en wordt toegepast bij het beveiligen van data, communicatie en authenticatie.</a:t>
            </a:r>
          </a:p>
          <a:p>
            <a:r>
              <a:rPr lang="nl-NL" dirty="0"/>
              <a:t>We kennen 2 verschillende encryptie methoden:</a:t>
            </a:r>
          </a:p>
          <a:p>
            <a:pPr lvl="1"/>
            <a:r>
              <a:rPr lang="nl-NL" dirty="0"/>
              <a:t>Symmetrische Encryptie</a:t>
            </a:r>
          </a:p>
          <a:p>
            <a:pPr lvl="1"/>
            <a:r>
              <a:rPr lang="nl-NL" dirty="0" err="1"/>
              <a:t>Asymetrische</a:t>
            </a:r>
            <a:r>
              <a:rPr lang="nl-NL" dirty="0"/>
              <a:t> Encryptie</a:t>
            </a:r>
            <a:endParaRPr lang="nl-BE" dirty="0"/>
          </a:p>
        </p:txBody>
      </p:sp>
    </p:spTree>
    <p:extLst>
      <p:ext uri="{BB962C8B-B14F-4D97-AF65-F5344CB8AC3E}">
        <p14:creationId xmlns:p14="http://schemas.microsoft.com/office/powerpoint/2010/main" val="789344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8B088E-06AC-D44C-C123-D565C9606578}"/>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B5987F3A-9DBC-8017-4672-DE35702EB6F3}"/>
              </a:ext>
            </a:extLst>
          </p:cNvPr>
          <p:cNvSpPr>
            <a:spLocks noGrp="1"/>
          </p:cNvSpPr>
          <p:nvPr>
            <p:ph type="title"/>
          </p:nvPr>
        </p:nvSpPr>
        <p:spPr>
          <a:xfrm>
            <a:off x="435836" y="179365"/>
            <a:ext cx="10917964" cy="794204"/>
          </a:xfrm>
        </p:spPr>
        <p:txBody>
          <a:bodyPr>
            <a:normAutofit fontScale="90000"/>
          </a:bodyPr>
          <a:lstStyle/>
          <a:p>
            <a:r>
              <a:rPr lang="nl-BE" dirty="0"/>
              <a:t>Symmetrische Encryptie (</a:t>
            </a:r>
            <a:r>
              <a:rPr lang="nl-BE" dirty="0" err="1"/>
              <a:t>Symmetric</a:t>
            </a:r>
            <a:r>
              <a:rPr lang="nl-BE" dirty="0"/>
              <a:t> </a:t>
            </a:r>
            <a:r>
              <a:rPr lang="nl-BE" dirty="0" err="1"/>
              <a:t>Encryption</a:t>
            </a:r>
            <a:r>
              <a:rPr lang="nl-BE" dirty="0"/>
              <a:t>)</a:t>
            </a:r>
          </a:p>
        </p:txBody>
      </p:sp>
      <p:sp>
        <p:nvSpPr>
          <p:cNvPr id="3" name="Tijdelijke aanduiding voor inhoud 2">
            <a:extLst>
              <a:ext uri="{FF2B5EF4-FFF2-40B4-BE49-F238E27FC236}">
                <a16:creationId xmlns:a16="http://schemas.microsoft.com/office/drawing/2014/main" id="{104E29AB-F927-4586-F7F3-D27245BA9542}"/>
              </a:ext>
            </a:extLst>
          </p:cNvPr>
          <p:cNvSpPr>
            <a:spLocks noGrp="1"/>
          </p:cNvSpPr>
          <p:nvPr>
            <p:ph idx="1"/>
          </p:nvPr>
        </p:nvSpPr>
        <p:spPr>
          <a:xfrm>
            <a:off x="435835" y="1079770"/>
            <a:ext cx="11319389" cy="5598865"/>
          </a:xfrm>
        </p:spPr>
        <p:txBody>
          <a:bodyPr>
            <a:normAutofit lnSpcReduction="10000"/>
          </a:bodyPr>
          <a:lstStyle/>
          <a:p>
            <a:r>
              <a:rPr lang="nl-NL" dirty="0"/>
              <a:t>Bij symmetrische encryptie wordt dezelfde sleutel gebruikt voor zowel het encrypteren en het decrypteren van gegevens. </a:t>
            </a:r>
          </a:p>
          <a:p>
            <a:r>
              <a:rPr lang="nl-NL" dirty="0"/>
              <a:t>Dit betekent dat alle partijen vooraf dezelfde geheime sleutel moeten bezitten.</a:t>
            </a:r>
          </a:p>
          <a:p>
            <a:r>
              <a:rPr lang="nl-NL" dirty="0"/>
              <a:t>Symmetrische encryptie is sneller dan asymmetrische encryptie.</a:t>
            </a:r>
          </a:p>
          <a:p>
            <a:r>
              <a:rPr lang="nl-NL" dirty="0"/>
              <a:t>Een nadeel is dat alle partijen dezelfde sleutel moeten bezitten om de gegevens te kunnen uitwisselen.</a:t>
            </a:r>
          </a:p>
          <a:p>
            <a:r>
              <a:rPr lang="nl-NL" dirty="0"/>
              <a:t>Enkele bekende synchrone algoritmes:</a:t>
            </a:r>
          </a:p>
          <a:p>
            <a:pPr lvl="1"/>
            <a:r>
              <a:rPr lang="nl-NL" dirty="0"/>
              <a:t>AES (Advanced </a:t>
            </a:r>
            <a:r>
              <a:rPr lang="nl-NL" dirty="0" err="1"/>
              <a:t>Encryption</a:t>
            </a:r>
            <a:r>
              <a:rPr lang="nl-NL" dirty="0"/>
              <a:t> Standard) – veelgebruikte standaard, bijvoorbeeld voor bestandscodering.</a:t>
            </a:r>
          </a:p>
          <a:p>
            <a:pPr lvl="2"/>
            <a:r>
              <a:rPr lang="nl-NL" dirty="0"/>
              <a:t>AES is de officiële implementatie van het </a:t>
            </a:r>
            <a:r>
              <a:rPr lang="nl-NL" dirty="0" err="1"/>
              <a:t>Rijndael</a:t>
            </a:r>
            <a:r>
              <a:rPr lang="nl-NL" dirty="0"/>
              <a:t> algoritme.</a:t>
            </a:r>
          </a:p>
          <a:p>
            <a:pPr lvl="2"/>
            <a:r>
              <a:rPr lang="nl-NL" dirty="0"/>
              <a:t>Het </a:t>
            </a:r>
            <a:r>
              <a:rPr lang="nl-NL" dirty="0" err="1"/>
              <a:t>Rijndael</a:t>
            </a:r>
            <a:r>
              <a:rPr lang="nl-NL" dirty="0"/>
              <a:t> algoritme is ontwikkeld door de Belgische </a:t>
            </a:r>
            <a:r>
              <a:rPr lang="nl-NL" dirty="0" err="1"/>
              <a:t>cryptografen</a:t>
            </a:r>
            <a:r>
              <a:rPr lang="nl-NL" dirty="0"/>
              <a:t> Joan </a:t>
            </a:r>
            <a:r>
              <a:rPr lang="nl-NL" dirty="0" err="1"/>
              <a:t>Daemen</a:t>
            </a:r>
            <a:r>
              <a:rPr lang="nl-NL" dirty="0"/>
              <a:t> en Vincent Rijmen</a:t>
            </a:r>
          </a:p>
          <a:p>
            <a:pPr lvl="1"/>
            <a:r>
              <a:rPr lang="nl-BE" dirty="0"/>
              <a:t>DES en Triple DES</a:t>
            </a:r>
          </a:p>
          <a:p>
            <a:pPr lvl="1"/>
            <a:r>
              <a:rPr lang="nl-BE" dirty="0"/>
              <a:t>PGP</a:t>
            </a:r>
          </a:p>
        </p:txBody>
      </p:sp>
    </p:spTree>
    <p:extLst>
      <p:ext uri="{BB962C8B-B14F-4D97-AF65-F5344CB8AC3E}">
        <p14:creationId xmlns:p14="http://schemas.microsoft.com/office/powerpoint/2010/main" val="3567941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21A425-02B5-4F61-8C62-4C343A2E13DB}"/>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F7B0DF05-3198-BC94-7F52-E6CA39B4ED64}"/>
              </a:ext>
            </a:extLst>
          </p:cNvPr>
          <p:cNvSpPr>
            <a:spLocks noGrp="1"/>
          </p:cNvSpPr>
          <p:nvPr>
            <p:ph type="title"/>
          </p:nvPr>
        </p:nvSpPr>
        <p:spPr>
          <a:xfrm>
            <a:off x="453884" y="0"/>
            <a:ext cx="10917964" cy="794204"/>
          </a:xfrm>
        </p:spPr>
        <p:txBody>
          <a:bodyPr>
            <a:normAutofit fontScale="90000"/>
          </a:bodyPr>
          <a:lstStyle/>
          <a:p>
            <a:r>
              <a:rPr lang="nl-BE" dirty="0"/>
              <a:t>Symmetrische Encryptie (</a:t>
            </a:r>
            <a:r>
              <a:rPr lang="nl-BE" dirty="0" err="1"/>
              <a:t>Symmetric</a:t>
            </a:r>
            <a:r>
              <a:rPr lang="nl-BE" dirty="0"/>
              <a:t> </a:t>
            </a:r>
            <a:r>
              <a:rPr lang="nl-BE" dirty="0" err="1"/>
              <a:t>Encryption</a:t>
            </a:r>
            <a:r>
              <a:rPr lang="nl-BE" dirty="0"/>
              <a:t>)</a:t>
            </a:r>
          </a:p>
        </p:txBody>
      </p:sp>
      <p:sp>
        <p:nvSpPr>
          <p:cNvPr id="3" name="Tijdelijke aanduiding voor inhoud 2">
            <a:extLst>
              <a:ext uri="{FF2B5EF4-FFF2-40B4-BE49-F238E27FC236}">
                <a16:creationId xmlns:a16="http://schemas.microsoft.com/office/drawing/2014/main" id="{8FDA8504-49C9-9E79-A964-3F06583A0DAA}"/>
              </a:ext>
            </a:extLst>
          </p:cNvPr>
          <p:cNvSpPr>
            <a:spLocks noGrp="1"/>
          </p:cNvSpPr>
          <p:nvPr>
            <p:ph idx="1"/>
          </p:nvPr>
        </p:nvSpPr>
        <p:spPr>
          <a:xfrm>
            <a:off x="210553" y="794204"/>
            <a:ext cx="11863136" cy="5913401"/>
          </a:xfrm>
        </p:spPr>
        <p:txBody>
          <a:bodyPr>
            <a:normAutofit/>
          </a:bodyPr>
          <a:lstStyle/>
          <a:p>
            <a:r>
              <a:rPr lang="nl-BE" dirty="0"/>
              <a:t>Werking: </a:t>
            </a:r>
          </a:p>
          <a:p>
            <a:pPr lvl="1"/>
            <a:r>
              <a:rPr lang="nl-BE" dirty="0"/>
              <a:t>We beginnen met data en een unieke sleutel.</a:t>
            </a:r>
          </a:p>
          <a:p>
            <a:pPr lvl="2"/>
            <a:r>
              <a:rPr lang="nl-NL" dirty="0"/>
              <a:t>De sleutel is meestal een reeks willekeurige bits (bijv. 128, 192 of 256 bits bij AES).</a:t>
            </a:r>
          </a:p>
          <a:p>
            <a:pPr lvl="2"/>
            <a:r>
              <a:rPr lang="nl-NL" dirty="0"/>
              <a:t>Daarnaast gebruiken de meeste methodes ook een vector (IV)</a:t>
            </a:r>
          </a:p>
          <a:p>
            <a:pPr lvl="1"/>
            <a:r>
              <a:rPr lang="nl-NL" dirty="0"/>
              <a:t>Symmetrische algoritmes werken meestal in blokken.</a:t>
            </a:r>
          </a:p>
          <a:p>
            <a:pPr lvl="2"/>
            <a:r>
              <a:rPr lang="nl-NL" dirty="0"/>
              <a:t>Elke blok data wordt via meerdere transformaties omgezet in </a:t>
            </a:r>
            <a:r>
              <a:rPr lang="nl-NL" dirty="0" err="1"/>
              <a:t>ciphertext</a:t>
            </a:r>
            <a:r>
              <a:rPr lang="nl-NL" dirty="0"/>
              <a:t>.</a:t>
            </a:r>
          </a:p>
          <a:p>
            <a:pPr lvl="2"/>
            <a:r>
              <a:rPr lang="nl-NL" dirty="0"/>
              <a:t>Werking (globaal):</a:t>
            </a:r>
          </a:p>
          <a:p>
            <a:pPr lvl="3"/>
            <a:r>
              <a:rPr lang="nl-NL" dirty="0"/>
              <a:t>Elk byte (8 bits) wordt vervangen volgens een vooraf gedefinieerde substitutietabel (S-box). </a:t>
            </a:r>
          </a:p>
          <a:p>
            <a:pPr lvl="3"/>
            <a:r>
              <a:rPr lang="nl-NL" dirty="0"/>
              <a:t>Bytes binnen een blok worden op vaste wijze verplaatst (</a:t>
            </a:r>
            <a:r>
              <a:rPr lang="nl-NL" dirty="0" err="1"/>
              <a:t>Permutation</a:t>
            </a:r>
            <a:r>
              <a:rPr lang="nl-NL" dirty="0"/>
              <a:t>).</a:t>
            </a:r>
          </a:p>
          <a:p>
            <a:pPr lvl="3"/>
            <a:r>
              <a:rPr lang="nl-NL" dirty="0"/>
              <a:t>Elke kolom bytes in het blok wordt mathematisch gemengd om verwarring te vergroten (</a:t>
            </a:r>
            <a:r>
              <a:rPr lang="nl-NL" dirty="0" err="1"/>
              <a:t>Mixing</a:t>
            </a:r>
            <a:r>
              <a:rPr lang="nl-NL" dirty="0"/>
              <a:t>).</a:t>
            </a:r>
          </a:p>
          <a:p>
            <a:pPr lvl="3"/>
            <a:r>
              <a:rPr lang="nl-NL" dirty="0"/>
              <a:t>Elk blok wordt gecombineerd met een deel van de sleutel door middel van XOR-bewerkingen (</a:t>
            </a:r>
            <a:r>
              <a:rPr lang="nl-NL" dirty="0" err="1"/>
              <a:t>Key</a:t>
            </a:r>
            <a:r>
              <a:rPr lang="nl-NL" dirty="0"/>
              <a:t> </a:t>
            </a:r>
            <a:r>
              <a:rPr lang="nl-NL" dirty="0" err="1"/>
              <a:t>Addition</a:t>
            </a:r>
            <a:r>
              <a:rPr lang="nl-NL" dirty="0"/>
              <a:t>)</a:t>
            </a:r>
          </a:p>
          <a:p>
            <a:pPr lvl="3"/>
            <a:r>
              <a:rPr lang="nl-NL" dirty="0"/>
              <a:t>Dit proces wordt meerdere rondes herhaald (AES - 10, 12 of 14 rondes afhankelijk van sleutelgrootte).</a:t>
            </a:r>
          </a:p>
          <a:p>
            <a:pPr lvl="2"/>
            <a:r>
              <a:rPr lang="nl-NL" dirty="0"/>
              <a:t>Vector (IV):</a:t>
            </a:r>
          </a:p>
          <a:p>
            <a:pPr lvl="3"/>
            <a:r>
              <a:rPr lang="nl-NL" dirty="0"/>
              <a:t>Als je hetzelfde bericht telkens met dezelfde sleutel zou versleutelen, krijg je telkens dezelfde data.</a:t>
            </a:r>
          </a:p>
          <a:p>
            <a:pPr lvl="3"/>
            <a:r>
              <a:rPr lang="nl-NL" dirty="0"/>
              <a:t>Dit maakt de gegevens kwetsbaar voor zogenaamde "Replay attacks" en "Patroonherkenning“</a:t>
            </a:r>
          </a:p>
          <a:p>
            <a:pPr lvl="3"/>
            <a:r>
              <a:rPr lang="nl-NL" dirty="0"/>
              <a:t>Door een willekeurige IV toe te voegen bij elke encryptie, is elke </a:t>
            </a:r>
            <a:r>
              <a:rPr lang="nl-NL" dirty="0" err="1"/>
              <a:t>ciphertext</a:t>
            </a:r>
            <a:r>
              <a:rPr lang="nl-NL" dirty="0"/>
              <a:t> anders, ook als je precies hetzelfde bericht meerdere keren versleutelt met dezelfde sleutel.</a:t>
            </a:r>
          </a:p>
          <a:p>
            <a:pPr lvl="3"/>
            <a:endParaRPr lang="nl-NL" dirty="0"/>
          </a:p>
          <a:p>
            <a:pPr lvl="3"/>
            <a:endParaRPr lang="nl-BE" dirty="0"/>
          </a:p>
        </p:txBody>
      </p:sp>
    </p:spTree>
    <p:extLst>
      <p:ext uri="{BB962C8B-B14F-4D97-AF65-F5344CB8AC3E}">
        <p14:creationId xmlns:p14="http://schemas.microsoft.com/office/powerpoint/2010/main" val="10157400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3">
                                            <p:txEl>
                                              <p:pRg st="10" end="10"/>
                                            </p:txEl>
                                          </p:spTgt>
                                        </p:tgtEl>
                                        <p:attrNameLst>
                                          <p:attrName>style.visibility</p:attrName>
                                        </p:attrNameLst>
                                      </p:cBhvr>
                                      <p:to>
                                        <p:strVal val="visible"/>
                                      </p:to>
                                    </p:set>
                                    <p:animEffect transition="in" filter="fade">
                                      <p:cBhvr>
                                        <p:cTn id="57" dur="500"/>
                                        <p:tgtEl>
                                          <p:spTgt spid="3">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3">
                                            <p:txEl>
                                              <p:pRg st="11" end="11"/>
                                            </p:txEl>
                                          </p:spTgt>
                                        </p:tgtEl>
                                        <p:attrNameLst>
                                          <p:attrName>style.visibility</p:attrName>
                                        </p:attrNameLst>
                                      </p:cBhvr>
                                      <p:to>
                                        <p:strVal val="visible"/>
                                      </p:to>
                                    </p:set>
                                    <p:animEffect transition="in" filter="fade">
                                      <p:cBhvr>
                                        <p:cTn id="62" dur="500"/>
                                        <p:tgtEl>
                                          <p:spTgt spid="3">
                                            <p:txEl>
                                              <p:pRg st="11" end="11"/>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3">
                                            <p:txEl>
                                              <p:pRg st="12" end="12"/>
                                            </p:txEl>
                                          </p:spTgt>
                                        </p:tgtEl>
                                        <p:attrNameLst>
                                          <p:attrName>style.visibility</p:attrName>
                                        </p:attrNameLst>
                                      </p:cBhvr>
                                      <p:to>
                                        <p:strVal val="visible"/>
                                      </p:to>
                                    </p:set>
                                    <p:animEffect transition="in" filter="fade">
                                      <p:cBhvr>
                                        <p:cTn id="67" dur="500"/>
                                        <p:tgtEl>
                                          <p:spTgt spid="3">
                                            <p:txEl>
                                              <p:pRg st="12" end="12"/>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3">
                                            <p:txEl>
                                              <p:pRg st="13" end="13"/>
                                            </p:txEl>
                                          </p:spTgt>
                                        </p:tgtEl>
                                        <p:attrNameLst>
                                          <p:attrName>style.visibility</p:attrName>
                                        </p:attrNameLst>
                                      </p:cBhvr>
                                      <p:to>
                                        <p:strVal val="visible"/>
                                      </p:to>
                                    </p:set>
                                    <p:animEffect transition="in" filter="fade">
                                      <p:cBhvr>
                                        <p:cTn id="72" dur="500"/>
                                        <p:tgtEl>
                                          <p:spTgt spid="3">
                                            <p:txEl>
                                              <p:pRg st="13" end="13"/>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grpId="0" nodeType="clickEffect">
                                  <p:stCondLst>
                                    <p:cond delay="0"/>
                                  </p:stCondLst>
                                  <p:childTnLst>
                                    <p:set>
                                      <p:cBhvr>
                                        <p:cTn id="76" dur="1" fill="hold">
                                          <p:stCondLst>
                                            <p:cond delay="0"/>
                                          </p:stCondLst>
                                        </p:cTn>
                                        <p:tgtEl>
                                          <p:spTgt spid="3">
                                            <p:txEl>
                                              <p:pRg st="14" end="14"/>
                                            </p:txEl>
                                          </p:spTgt>
                                        </p:tgtEl>
                                        <p:attrNameLst>
                                          <p:attrName>style.visibility</p:attrName>
                                        </p:attrNameLst>
                                      </p:cBhvr>
                                      <p:to>
                                        <p:strVal val="visible"/>
                                      </p:to>
                                    </p:set>
                                    <p:animEffect transition="in" filter="fade">
                                      <p:cBhvr>
                                        <p:cTn id="77" dur="500"/>
                                        <p:tgtEl>
                                          <p:spTgt spid="3">
                                            <p:txEl>
                                              <p:pRg st="14" end="14"/>
                                            </p:txEl>
                                          </p:spTgt>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grpId="0" nodeType="clickEffect">
                                  <p:stCondLst>
                                    <p:cond delay="0"/>
                                  </p:stCondLst>
                                  <p:childTnLst>
                                    <p:set>
                                      <p:cBhvr>
                                        <p:cTn id="81" dur="1" fill="hold">
                                          <p:stCondLst>
                                            <p:cond delay="0"/>
                                          </p:stCondLst>
                                        </p:cTn>
                                        <p:tgtEl>
                                          <p:spTgt spid="3">
                                            <p:txEl>
                                              <p:pRg st="15" end="15"/>
                                            </p:txEl>
                                          </p:spTgt>
                                        </p:tgtEl>
                                        <p:attrNameLst>
                                          <p:attrName>style.visibility</p:attrName>
                                        </p:attrNameLst>
                                      </p:cBhvr>
                                      <p:to>
                                        <p:strVal val="visible"/>
                                      </p:to>
                                    </p:set>
                                    <p:animEffect transition="in" filter="fade">
                                      <p:cBhvr>
                                        <p:cTn id="82" dur="500"/>
                                        <p:tgtEl>
                                          <p:spTgt spid="3">
                                            <p:txEl>
                                              <p:pRg st="15" end="1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496E58-CF57-37F2-AAEE-4AD858FBE88B}"/>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CB812309-1513-E549-CE94-FC3621AEFB32}"/>
              </a:ext>
            </a:extLst>
          </p:cNvPr>
          <p:cNvSpPr>
            <a:spLocks noGrp="1"/>
          </p:cNvSpPr>
          <p:nvPr>
            <p:ph type="title"/>
          </p:nvPr>
        </p:nvSpPr>
        <p:spPr>
          <a:xfrm>
            <a:off x="436305" y="22954"/>
            <a:ext cx="10917964" cy="794204"/>
          </a:xfrm>
        </p:spPr>
        <p:txBody>
          <a:bodyPr>
            <a:normAutofit fontScale="90000"/>
          </a:bodyPr>
          <a:lstStyle/>
          <a:p>
            <a:r>
              <a:rPr lang="nl-BE" dirty="0"/>
              <a:t>Asymmetrische Encryptie (</a:t>
            </a:r>
            <a:r>
              <a:rPr lang="nl-BE" dirty="0" err="1"/>
              <a:t>Asymmetric</a:t>
            </a:r>
            <a:r>
              <a:rPr lang="nl-BE" dirty="0"/>
              <a:t> </a:t>
            </a:r>
            <a:r>
              <a:rPr lang="nl-BE" dirty="0" err="1"/>
              <a:t>Encryption</a:t>
            </a:r>
            <a:r>
              <a:rPr lang="nl-BE" dirty="0"/>
              <a:t>)</a:t>
            </a:r>
          </a:p>
        </p:txBody>
      </p:sp>
      <p:sp>
        <p:nvSpPr>
          <p:cNvPr id="3" name="Tijdelijke aanduiding voor inhoud 2">
            <a:extLst>
              <a:ext uri="{FF2B5EF4-FFF2-40B4-BE49-F238E27FC236}">
                <a16:creationId xmlns:a16="http://schemas.microsoft.com/office/drawing/2014/main" id="{D2A7A9EB-06F5-ADFA-66A3-FDD8D01CB09E}"/>
              </a:ext>
            </a:extLst>
          </p:cNvPr>
          <p:cNvSpPr>
            <a:spLocks noGrp="1"/>
          </p:cNvSpPr>
          <p:nvPr>
            <p:ph idx="1"/>
          </p:nvPr>
        </p:nvSpPr>
        <p:spPr>
          <a:xfrm>
            <a:off x="436305" y="744969"/>
            <a:ext cx="11319389" cy="6017888"/>
          </a:xfrm>
        </p:spPr>
        <p:txBody>
          <a:bodyPr>
            <a:normAutofit fontScale="92500"/>
          </a:bodyPr>
          <a:lstStyle/>
          <a:p>
            <a:r>
              <a:rPr lang="nl-NL" dirty="0"/>
              <a:t>Asymmetrische encryptie maakt gebruik van twee sleutels:</a:t>
            </a:r>
          </a:p>
          <a:p>
            <a:pPr lvl="1"/>
            <a:r>
              <a:rPr lang="nl-NL" dirty="0"/>
              <a:t>Publieke sleutel (public </a:t>
            </a:r>
            <a:r>
              <a:rPr lang="nl-NL" dirty="0" err="1"/>
              <a:t>key</a:t>
            </a:r>
            <a:r>
              <a:rPr lang="nl-NL" dirty="0"/>
              <a:t>) 	=&gt; openbaar, wordt gedeeld met iedereen.</a:t>
            </a:r>
          </a:p>
          <a:p>
            <a:pPr lvl="1"/>
            <a:r>
              <a:rPr lang="nl-NL" dirty="0"/>
              <a:t>Privésleutel (private </a:t>
            </a:r>
            <a:r>
              <a:rPr lang="nl-NL" dirty="0" err="1"/>
              <a:t>key</a:t>
            </a:r>
            <a:r>
              <a:rPr lang="nl-NL" dirty="0"/>
              <a:t>) 	=&gt; geheim, alleen bekend bij de eigenaar.</a:t>
            </a:r>
          </a:p>
          <a:p>
            <a:r>
              <a:rPr lang="nl-NL" dirty="0"/>
              <a:t>Met de publieke sleutel wordt de data versleuteld.</a:t>
            </a:r>
          </a:p>
          <a:p>
            <a:r>
              <a:rPr lang="nl-NL" dirty="0"/>
              <a:t>Enkel met de corresponderende privésleutel kan de versleutelde data terug worden omgezet naar de oorspronkelijke data.</a:t>
            </a:r>
          </a:p>
          <a:p>
            <a:r>
              <a:rPr lang="nl-NL" dirty="0"/>
              <a:t>Dit is veiliger dan symmetrische encryptie, omdat de privésleutel nooit gedeeld hoeft te worden.</a:t>
            </a:r>
          </a:p>
          <a:p>
            <a:r>
              <a:rPr lang="nl-NL" dirty="0"/>
              <a:t>Een nadeel is wel dat dit proces langzamer is en meer rekenkracht vereist door de complexere wiskundige berekeningen.</a:t>
            </a:r>
          </a:p>
          <a:p>
            <a:r>
              <a:rPr lang="nl-NL" dirty="0"/>
              <a:t>Een voorbeeld van asymmetrische encryptie zij SSL/TLS certificaten</a:t>
            </a:r>
          </a:p>
          <a:p>
            <a:pPr lvl="1"/>
            <a:r>
              <a:rPr lang="nl-NL" dirty="0"/>
              <a:t>Wanneer je een beveiligde website bezoekt, maakt je browser gebruik van asymmetrische encryptie (RSA/ECC) om veilig de initiële sleuteluitwisseling uit te voeren. Hierbij versleutelt jouw browser gegevens met de publieke sleutel van de webserver, en alleen die server (die over de privésleutel beschikt) kan ze vervolgens terug omzetten naar leesbare data.</a:t>
            </a:r>
            <a:endParaRPr lang="nl-BE" dirty="0"/>
          </a:p>
        </p:txBody>
      </p:sp>
    </p:spTree>
    <p:extLst>
      <p:ext uri="{BB962C8B-B14F-4D97-AF65-F5344CB8AC3E}">
        <p14:creationId xmlns:p14="http://schemas.microsoft.com/office/powerpoint/2010/main" val="16105448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B82F38-B3E1-41E0-23DE-D5A2BCE47019}"/>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770A3214-DDAD-C635-23B1-310BE2F8382B}"/>
              </a:ext>
            </a:extLst>
          </p:cNvPr>
          <p:cNvSpPr>
            <a:spLocks noGrp="1"/>
          </p:cNvSpPr>
          <p:nvPr>
            <p:ph type="title"/>
          </p:nvPr>
        </p:nvSpPr>
        <p:spPr>
          <a:xfrm>
            <a:off x="435836" y="179365"/>
            <a:ext cx="10917964" cy="794204"/>
          </a:xfrm>
        </p:spPr>
        <p:txBody>
          <a:bodyPr>
            <a:normAutofit fontScale="90000"/>
          </a:bodyPr>
          <a:lstStyle/>
          <a:p>
            <a:r>
              <a:rPr lang="nl-BE" dirty="0"/>
              <a:t>Asymmetrische Encryptie (</a:t>
            </a:r>
            <a:r>
              <a:rPr lang="nl-BE" dirty="0" err="1"/>
              <a:t>Asymmetric</a:t>
            </a:r>
            <a:r>
              <a:rPr lang="nl-BE" dirty="0"/>
              <a:t> </a:t>
            </a:r>
            <a:r>
              <a:rPr lang="nl-BE" dirty="0" err="1"/>
              <a:t>Encryption</a:t>
            </a:r>
            <a:r>
              <a:rPr lang="nl-BE" dirty="0"/>
              <a:t>)</a:t>
            </a:r>
          </a:p>
        </p:txBody>
      </p:sp>
      <p:sp>
        <p:nvSpPr>
          <p:cNvPr id="3" name="Tijdelijke aanduiding voor inhoud 2">
            <a:extLst>
              <a:ext uri="{FF2B5EF4-FFF2-40B4-BE49-F238E27FC236}">
                <a16:creationId xmlns:a16="http://schemas.microsoft.com/office/drawing/2014/main" id="{8096FCB7-2D58-3A4D-960A-E148DAED58FB}"/>
              </a:ext>
            </a:extLst>
          </p:cNvPr>
          <p:cNvSpPr>
            <a:spLocks noGrp="1"/>
          </p:cNvSpPr>
          <p:nvPr>
            <p:ph idx="1"/>
          </p:nvPr>
        </p:nvSpPr>
        <p:spPr>
          <a:xfrm>
            <a:off x="435835" y="1079770"/>
            <a:ext cx="11319389" cy="5287473"/>
          </a:xfrm>
        </p:spPr>
        <p:txBody>
          <a:bodyPr>
            <a:normAutofit/>
          </a:bodyPr>
          <a:lstStyle/>
          <a:p>
            <a:r>
              <a:rPr lang="nl-BE" dirty="0"/>
              <a:t>Werking van het RSA algoritme (meest gebruikt):</a:t>
            </a:r>
          </a:p>
          <a:p>
            <a:pPr lvl="1"/>
            <a:r>
              <a:rPr lang="nl-NL" dirty="0"/>
              <a:t>RSA maakt gebruik van de moeilijkheid van het ontbinden van grote priemgetallen.</a:t>
            </a:r>
          </a:p>
          <a:p>
            <a:pPr lvl="1"/>
            <a:r>
              <a:rPr lang="nl-NL" dirty="0"/>
              <a:t>Recept voor een huisgemaakte sleutelgeneratie (voor de wiskundige breinen)</a:t>
            </a:r>
          </a:p>
          <a:p>
            <a:pPr lvl="2"/>
            <a:r>
              <a:rPr lang="nl-NL" dirty="0"/>
              <a:t>Ingrediënten:</a:t>
            </a:r>
          </a:p>
          <a:p>
            <a:pPr lvl="3"/>
            <a:r>
              <a:rPr lang="nl-NL" dirty="0"/>
              <a:t>Kies twee zeer grote willekeurige priemgetallen (p en q).</a:t>
            </a:r>
          </a:p>
          <a:p>
            <a:pPr lvl="2"/>
            <a:r>
              <a:rPr lang="nl-NL" dirty="0"/>
              <a:t>Bereiding:</a:t>
            </a:r>
          </a:p>
          <a:p>
            <a:pPr lvl="3"/>
            <a:r>
              <a:rPr lang="nl-NL" dirty="0"/>
              <a:t>Bereken hun product: n = p × q =&gt; dit getal vormt deel van de publieke en privésleutel.</a:t>
            </a:r>
          </a:p>
          <a:p>
            <a:pPr lvl="3"/>
            <a:r>
              <a:rPr lang="nl-NL" dirty="0"/>
              <a:t>Bereken φ(n) = (p - 1) × (q - 1).</a:t>
            </a:r>
          </a:p>
          <a:p>
            <a:pPr lvl="3"/>
            <a:r>
              <a:rPr lang="nl-NL" dirty="0"/>
              <a:t>Kies een willekeurig getal e, dat relatief priem is met φ(n) =&gt; dit is je publieke exponent.</a:t>
            </a:r>
          </a:p>
          <a:p>
            <a:pPr lvl="3"/>
            <a:r>
              <a:rPr lang="nl-NL" dirty="0"/>
              <a:t>Bereken een getal d zodat geldt: (d × e) </a:t>
            </a:r>
            <a:r>
              <a:rPr lang="nl-NL" dirty="0" err="1"/>
              <a:t>mod</a:t>
            </a:r>
            <a:r>
              <a:rPr lang="nl-NL" dirty="0"/>
              <a:t> φ(n) = 1 =&gt; dit is je privé-exponent.</a:t>
            </a:r>
          </a:p>
          <a:p>
            <a:pPr lvl="2"/>
            <a:r>
              <a:rPr lang="nl-NL" dirty="0"/>
              <a:t>Dit levert twee sleutels op =&gt; de publieke sleutel = (e, n) en de privésleutel = (d, n)</a:t>
            </a:r>
            <a:endParaRPr lang="nl-BE" dirty="0"/>
          </a:p>
        </p:txBody>
      </p:sp>
    </p:spTree>
    <p:extLst>
      <p:ext uri="{BB962C8B-B14F-4D97-AF65-F5344CB8AC3E}">
        <p14:creationId xmlns:p14="http://schemas.microsoft.com/office/powerpoint/2010/main" val="23603283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3">
                                            <p:txEl>
                                              <p:pRg st="10" end="10"/>
                                            </p:txEl>
                                          </p:spTgt>
                                        </p:tgtEl>
                                        <p:attrNameLst>
                                          <p:attrName>style.visibility</p:attrName>
                                        </p:attrNameLst>
                                      </p:cBhvr>
                                      <p:to>
                                        <p:strVal val="visible"/>
                                      </p:to>
                                    </p:set>
                                    <p:animEffect transition="in" filter="fade">
                                      <p:cBhvr>
                                        <p:cTn id="57"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731757-2CF2-50DB-8CEE-6B53C8797C51}"/>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F10BAFEC-4992-A7EA-D45A-B3C3E81AF207}"/>
              </a:ext>
            </a:extLst>
          </p:cNvPr>
          <p:cNvSpPr>
            <a:spLocks noGrp="1"/>
          </p:cNvSpPr>
          <p:nvPr>
            <p:ph type="title"/>
          </p:nvPr>
        </p:nvSpPr>
        <p:spPr>
          <a:xfrm>
            <a:off x="435836" y="179365"/>
            <a:ext cx="10917964" cy="794204"/>
          </a:xfrm>
        </p:spPr>
        <p:txBody>
          <a:bodyPr/>
          <a:lstStyle/>
          <a:p>
            <a:r>
              <a:rPr lang="nl-BE" dirty="0"/>
              <a:t>Wanneer passen we encryptie toe ?</a:t>
            </a:r>
          </a:p>
        </p:txBody>
      </p:sp>
      <p:sp>
        <p:nvSpPr>
          <p:cNvPr id="3" name="Tijdelijke aanduiding voor inhoud 2">
            <a:extLst>
              <a:ext uri="{FF2B5EF4-FFF2-40B4-BE49-F238E27FC236}">
                <a16:creationId xmlns:a16="http://schemas.microsoft.com/office/drawing/2014/main" id="{27F80F8C-6C0E-1792-3BAF-DC48C74B88BC}"/>
              </a:ext>
            </a:extLst>
          </p:cNvPr>
          <p:cNvSpPr>
            <a:spLocks noGrp="1"/>
          </p:cNvSpPr>
          <p:nvPr>
            <p:ph idx="1"/>
          </p:nvPr>
        </p:nvSpPr>
        <p:spPr>
          <a:xfrm>
            <a:off x="435835" y="1079770"/>
            <a:ext cx="11319389" cy="5287473"/>
          </a:xfrm>
        </p:spPr>
        <p:txBody>
          <a:bodyPr>
            <a:normAutofit/>
          </a:bodyPr>
          <a:lstStyle/>
          <a:p>
            <a:r>
              <a:rPr lang="nl-BE" dirty="0"/>
              <a:t>Symmetrisch (AES)</a:t>
            </a:r>
          </a:p>
          <a:p>
            <a:pPr lvl="1"/>
            <a:r>
              <a:rPr lang="nl-BE" dirty="0"/>
              <a:t>Bestandscodering (zoals </a:t>
            </a:r>
            <a:r>
              <a:rPr lang="nl-BE" dirty="0" err="1"/>
              <a:t>BitLocker</a:t>
            </a:r>
            <a:r>
              <a:rPr lang="nl-BE" dirty="0"/>
              <a:t>) </a:t>
            </a:r>
          </a:p>
          <a:p>
            <a:pPr lvl="1"/>
            <a:r>
              <a:rPr lang="nl-BE" dirty="0"/>
              <a:t>Encryptie van databases en </a:t>
            </a:r>
            <a:r>
              <a:rPr lang="nl-BE" dirty="0" err="1"/>
              <a:t>backups</a:t>
            </a:r>
            <a:r>
              <a:rPr lang="nl-BE" dirty="0"/>
              <a:t> </a:t>
            </a:r>
          </a:p>
          <a:p>
            <a:pPr lvl="1"/>
            <a:r>
              <a:rPr lang="nl-BE" dirty="0"/>
              <a:t>WhatsApp-berichten (na sleuteluitwisseling)</a:t>
            </a:r>
          </a:p>
          <a:p>
            <a:r>
              <a:rPr lang="nl-BE" dirty="0"/>
              <a:t>Asymmetrisch (RSA, ECC)	</a:t>
            </a:r>
          </a:p>
          <a:p>
            <a:pPr lvl="1"/>
            <a:r>
              <a:rPr lang="nl-BE" dirty="0"/>
              <a:t>Digitale handtekeningen</a:t>
            </a:r>
          </a:p>
          <a:p>
            <a:pPr lvl="1"/>
            <a:r>
              <a:rPr lang="nl-BE" dirty="0"/>
              <a:t>HTTPS-websites: sleuteluitwisseling </a:t>
            </a:r>
          </a:p>
          <a:p>
            <a:pPr lvl="1"/>
            <a:r>
              <a:rPr lang="nl-BE" dirty="0"/>
              <a:t>Versleuteling van e-mails (PGP, S/MIME)</a:t>
            </a:r>
          </a:p>
          <a:p>
            <a:pPr lvl="1"/>
            <a:r>
              <a:rPr lang="nl-BE" dirty="0"/>
              <a:t>Blockchain-transacties (signeren transacties met privésleutel)</a:t>
            </a:r>
          </a:p>
        </p:txBody>
      </p:sp>
    </p:spTree>
    <p:extLst>
      <p:ext uri="{BB962C8B-B14F-4D97-AF65-F5344CB8AC3E}">
        <p14:creationId xmlns:p14="http://schemas.microsoft.com/office/powerpoint/2010/main" val="5298405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EE5E077-8E6F-0336-DFFA-D3AA76843164}"/>
            </a:ext>
          </a:extLst>
        </p:cNvPr>
        <p:cNvGrpSpPr/>
        <p:nvPr/>
      </p:nvGrpSpPr>
      <p:grpSpPr>
        <a:xfrm>
          <a:off x="0" y="0"/>
          <a:ext cx="0" cy="0"/>
          <a:chOff x="0" y="0"/>
          <a:chExt cx="0" cy="0"/>
        </a:xfrm>
      </p:grpSpPr>
      <p:sp useBgFill="1">
        <p:nvSpPr>
          <p:cNvPr id="72" name="Rectangle 71">
            <a:extLst>
              <a:ext uri="{FF2B5EF4-FFF2-40B4-BE49-F238E27FC236}">
                <a16:creationId xmlns:a16="http://schemas.microsoft.com/office/drawing/2014/main" id="{A50ADFBC-F168-1B6E-C549-BCBAACE926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C67877F5-01AA-17C3-3F54-9D7E6DFF42B3}"/>
              </a:ext>
            </a:extLst>
          </p:cNvPr>
          <p:cNvPicPr>
            <a:picLocks noChangeAspect="1"/>
          </p:cNvPicPr>
          <p:nvPr/>
        </p:nvPicPr>
        <p:blipFill>
          <a:blip r:embed="rId2">
            <a:extLst>
              <a:ext uri="{28A0092B-C50C-407E-A947-70E740481C1C}">
                <a14:useLocalDpi xmlns:a14="http://schemas.microsoft.com/office/drawing/2010/main" val="0"/>
              </a:ext>
            </a:extLst>
          </a:blip>
          <a:srcRect l="13886" r="13886"/>
          <a:stretch/>
        </p:blipFill>
        <p:spPr>
          <a:xfrm>
            <a:off x="3560000" y="10"/>
            <a:ext cx="8668512" cy="6857990"/>
          </a:xfrm>
          <a:prstGeom prst="rect">
            <a:avLst/>
          </a:prstGeom>
        </p:spPr>
      </p:pic>
      <p:sp>
        <p:nvSpPr>
          <p:cNvPr id="74" name="Rectangle 73">
            <a:extLst>
              <a:ext uri="{FF2B5EF4-FFF2-40B4-BE49-F238E27FC236}">
                <a16:creationId xmlns:a16="http://schemas.microsoft.com/office/drawing/2014/main" id="{E4CB0D9C-0084-8F39-8847-1310FBE772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el 1">
            <a:extLst>
              <a:ext uri="{FF2B5EF4-FFF2-40B4-BE49-F238E27FC236}">
                <a16:creationId xmlns:a16="http://schemas.microsoft.com/office/drawing/2014/main" id="{917B79FB-C013-61B7-EE6C-907ADC33C38A}"/>
              </a:ext>
            </a:extLst>
          </p:cNvPr>
          <p:cNvSpPr txBox="1">
            <a:spLocks/>
          </p:cNvSpPr>
          <p:nvPr/>
        </p:nvSpPr>
        <p:spPr>
          <a:xfrm>
            <a:off x="477980" y="1122363"/>
            <a:ext cx="6009083" cy="3204134"/>
          </a:xfrm>
          <a:prstGeom prst="ellipse">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Aft>
                <a:spcPts val="600"/>
              </a:spcAft>
            </a:pPr>
            <a:r>
              <a:rPr lang="en-US" sz="4800" b="1" dirty="0">
                <a:solidFill>
                  <a:schemeClr val="bg1"/>
                </a:solidFill>
              </a:rPr>
              <a:t>Securing applications</a:t>
            </a:r>
          </a:p>
        </p:txBody>
      </p:sp>
      <p:sp>
        <p:nvSpPr>
          <p:cNvPr id="76" name="Rectangle 75">
            <a:extLst>
              <a:ext uri="{FF2B5EF4-FFF2-40B4-BE49-F238E27FC236}">
                <a16:creationId xmlns:a16="http://schemas.microsoft.com/office/drawing/2014/main" id="{92FFFAD7-3642-B592-61F2-453F51AA15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78" name="Rectangle 77">
            <a:extLst>
              <a:ext uri="{FF2B5EF4-FFF2-40B4-BE49-F238E27FC236}">
                <a16:creationId xmlns:a16="http://schemas.microsoft.com/office/drawing/2014/main" id="{E5542E46-40E5-74B2-7373-6F64215138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80304240"/>
      </p:ext>
    </p:extLst>
  </p:cSld>
  <p:clrMapOvr>
    <a:overrideClrMapping bg1="lt1" tx1="dk1" bg2="lt2" tx2="dk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17A24B-D7A0-6AFC-2239-DEC7720C1199}"/>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15B49D54-7D9B-BD0B-33CC-0E741A4AF54C}"/>
              </a:ext>
            </a:extLst>
          </p:cNvPr>
          <p:cNvSpPr>
            <a:spLocks noGrp="1"/>
          </p:cNvSpPr>
          <p:nvPr>
            <p:ph type="title"/>
          </p:nvPr>
        </p:nvSpPr>
        <p:spPr>
          <a:xfrm>
            <a:off x="435835" y="0"/>
            <a:ext cx="10917964" cy="794204"/>
          </a:xfrm>
        </p:spPr>
        <p:txBody>
          <a:bodyPr/>
          <a:lstStyle/>
          <a:p>
            <a:r>
              <a:rPr lang="nl-BE" dirty="0" err="1"/>
              <a:t>Credential</a:t>
            </a:r>
            <a:r>
              <a:rPr lang="nl-BE" dirty="0"/>
              <a:t> </a:t>
            </a:r>
            <a:r>
              <a:rPr lang="nl-BE" dirty="0" err="1"/>
              <a:t>sharing</a:t>
            </a:r>
            <a:endParaRPr lang="nl-BE" dirty="0"/>
          </a:p>
        </p:txBody>
      </p:sp>
      <p:sp>
        <p:nvSpPr>
          <p:cNvPr id="3" name="Tijdelijke aanduiding voor inhoud 2">
            <a:extLst>
              <a:ext uri="{FF2B5EF4-FFF2-40B4-BE49-F238E27FC236}">
                <a16:creationId xmlns:a16="http://schemas.microsoft.com/office/drawing/2014/main" id="{5CA0E1EB-F20B-5121-4C94-C67F3764F311}"/>
              </a:ext>
            </a:extLst>
          </p:cNvPr>
          <p:cNvSpPr>
            <a:spLocks noGrp="1"/>
          </p:cNvSpPr>
          <p:nvPr>
            <p:ph idx="1"/>
          </p:nvPr>
        </p:nvSpPr>
        <p:spPr>
          <a:xfrm>
            <a:off x="435835" y="879894"/>
            <a:ext cx="11319389" cy="5798741"/>
          </a:xfrm>
        </p:spPr>
        <p:txBody>
          <a:bodyPr>
            <a:normAutofit lnSpcReduction="10000"/>
          </a:bodyPr>
          <a:lstStyle/>
          <a:p>
            <a:r>
              <a:rPr lang="nl-NL" dirty="0"/>
              <a:t>Wanneer een gebruiker aanmeldt bij een applicatie (client) en deze applicatie heeft informatie of toegang nodig van een andere dienst of service, wordt volgende flow gevolgd:</a:t>
            </a:r>
          </a:p>
          <a:p>
            <a:pPr lvl="1"/>
            <a:r>
              <a:rPr lang="nl-NL" dirty="0"/>
              <a:t>De gebruiker geeft zijn/haar gebruikersnaam en wachtwoord aan de applicatie waar hij aanmeldt.</a:t>
            </a:r>
          </a:p>
          <a:p>
            <a:pPr lvl="1"/>
            <a:r>
              <a:rPr lang="nl-NL" dirty="0"/>
              <a:t>De applicatie gebruikte vervolgens dezelfde gebruikersnaam en hetzelfde wachtwoord van de gebruiker om toegang te krijgen tot de andere dienst (API, Service).</a:t>
            </a:r>
          </a:p>
          <a:p>
            <a:r>
              <a:rPr lang="nl-NL" dirty="0"/>
              <a:t>Hier zijn echter grote risico’s aan verbonden:</a:t>
            </a:r>
          </a:p>
          <a:p>
            <a:pPr lvl="1"/>
            <a:r>
              <a:rPr lang="nl-NL" dirty="0"/>
              <a:t>Je geeft je wachtwoord aan allerlei applicaties. Hierdoor kan je wachtwoord gemakkelijk gestolen of misbruikt worden.</a:t>
            </a:r>
          </a:p>
          <a:p>
            <a:pPr lvl="1"/>
            <a:r>
              <a:rPr lang="nl-NL" dirty="0"/>
              <a:t>Je kan niet beperken welke specifieke toegang een applicatie krijgt. Een applicatie krijgt meteen volledige toegang tot al jouw gegevens.</a:t>
            </a:r>
          </a:p>
          <a:p>
            <a:pPr lvl="1"/>
            <a:r>
              <a:rPr lang="nl-NL" dirty="0"/>
              <a:t>Je weet ook niet precies waarvoor je wachtwoord allemaal gebruikt zal worden. Een app kan ongemerkt allerlei acties uitvoeren zonder dat jij daarvan op de hoogte bent (in jou naam).</a:t>
            </a:r>
          </a:p>
          <a:p>
            <a:pPr lvl="1"/>
            <a:endParaRPr lang="nl-NL" dirty="0"/>
          </a:p>
          <a:p>
            <a:pPr lvl="1"/>
            <a:endParaRPr lang="nl-BE" dirty="0"/>
          </a:p>
        </p:txBody>
      </p:sp>
    </p:spTree>
    <p:extLst>
      <p:ext uri="{BB962C8B-B14F-4D97-AF65-F5344CB8AC3E}">
        <p14:creationId xmlns:p14="http://schemas.microsoft.com/office/powerpoint/2010/main" val="40839683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69" name="Rectangle 68">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9A5ED0D0-E947-4CE6-88AD-E971A333F85F}"/>
              </a:ext>
            </a:extLst>
          </p:cNvPr>
          <p:cNvPicPr>
            <a:picLocks noChangeAspect="1"/>
          </p:cNvPicPr>
          <p:nvPr/>
        </p:nvPicPr>
        <p:blipFill>
          <a:blip r:embed="rId2">
            <a:alphaModFix amt="50000"/>
            <a:extLst>
              <a:ext uri="{28A0092B-C50C-407E-A947-70E740481C1C}">
                <a14:useLocalDpi xmlns:a14="http://schemas.microsoft.com/office/drawing/2010/main" val="0"/>
              </a:ext>
            </a:extLst>
          </a:blip>
          <a:srcRect t="1747"/>
          <a:stretch/>
        </p:blipFill>
        <p:spPr>
          <a:xfrm>
            <a:off x="20" y="1"/>
            <a:ext cx="12191980" cy="6857999"/>
          </a:xfrm>
          <a:prstGeom prst="rect">
            <a:avLst/>
          </a:prstGeom>
        </p:spPr>
      </p:pic>
      <p:sp>
        <p:nvSpPr>
          <p:cNvPr id="11" name="Titel 1">
            <a:extLst>
              <a:ext uri="{FF2B5EF4-FFF2-40B4-BE49-F238E27FC236}">
                <a16:creationId xmlns:a16="http://schemas.microsoft.com/office/drawing/2014/main" id="{4355865D-EE50-493F-AC56-B05ED5AAFDF9}"/>
              </a:ext>
            </a:extLst>
          </p:cNvPr>
          <p:cNvSpPr txBox="1">
            <a:spLocks/>
          </p:cNvSpPr>
          <p:nvPr/>
        </p:nvSpPr>
        <p:spPr>
          <a:xfrm>
            <a:off x="1524000" y="1122362"/>
            <a:ext cx="9144000" cy="2900518"/>
          </a:xfrm>
          <a:prstGeom prst="ellipse">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Aft>
                <a:spcPts val="600"/>
              </a:spcAft>
            </a:pPr>
            <a:r>
              <a:rPr lang="nl-BE" sz="6000" b="1" noProof="0" dirty="0">
                <a:solidFill>
                  <a:srgbClr val="FFFFFF"/>
                </a:solidFill>
              </a:rPr>
              <a:t>Een korte inleiding tot Web security</a:t>
            </a:r>
          </a:p>
        </p:txBody>
      </p:sp>
    </p:spTree>
    <p:extLst>
      <p:ext uri="{BB962C8B-B14F-4D97-AF65-F5344CB8AC3E}">
        <p14:creationId xmlns:p14="http://schemas.microsoft.com/office/powerpoint/2010/main" val="1213513741"/>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9E5D2B-3089-1E76-D787-FC83A2D13D4C}"/>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55BD945A-2B46-AA37-FD78-B89947A59536}"/>
              </a:ext>
            </a:extLst>
          </p:cNvPr>
          <p:cNvSpPr>
            <a:spLocks noGrp="1"/>
          </p:cNvSpPr>
          <p:nvPr>
            <p:ph type="title"/>
          </p:nvPr>
        </p:nvSpPr>
        <p:spPr>
          <a:xfrm>
            <a:off x="435835" y="0"/>
            <a:ext cx="10917964" cy="794204"/>
          </a:xfrm>
        </p:spPr>
        <p:txBody>
          <a:bodyPr/>
          <a:lstStyle/>
          <a:p>
            <a:r>
              <a:rPr lang="nl-BE" dirty="0" err="1"/>
              <a:t>Credential</a:t>
            </a:r>
            <a:r>
              <a:rPr lang="nl-BE" dirty="0"/>
              <a:t> </a:t>
            </a:r>
            <a:r>
              <a:rPr lang="nl-BE" dirty="0" err="1"/>
              <a:t>sharing</a:t>
            </a:r>
            <a:endParaRPr lang="nl-BE" dirty="0"/>
          </a:p>
        </p:txBody>
      </p:sp>
      <p:sp>
        <p:nvSpPr>
          <p:cNvPr id="3" name="Tijdelijke aanduiding voor inhoud 2">
            <a:extLst>
              <a:ext uri="{FF2B5EF4-FFF2-40B4-BE49-F238E27FC236}">
                <a16:creationId xmlns:a16="http://schemas.microsoft.com/office/drawing/2014/main" id="{1350129C-1256-FA23-6529-D069E5E0621D}"/>
              </a:ext>
            </a:extLst>
          </p:cNvPr>
          <p:cNvSpPr>
            <a:spLocks noGrp="1"/>
          </p:cNvSpPr>
          <p:nvPr>
            <p:ph idx="1"/>
          </p:nvPr>
        </p:nvSpPr>
        <p:spPr>
          <a:xfrm>
            <a:off x="435835" y="879894"/>
            <a:ext cx="11319389" cy="5798741"/>
          </a:xfrm>
        </p:spPr>
        <p:txBody>
          <a:bodyPr>
            <a:normAutofit/>
          </a:bodyPr>
          <a:lstStyle/>
          <a:p>
            <a:endParaRPr lang="nl-NL" dirty="0"/>
          </a:p>
          <a:p>
            <a:pPr marL="457200" lvl="1" indent="0">
              <a:buNone/>
            </a:pPr>
            <a:endParaRPr lang="nl-BE" dirty="0"/>
          </a:p>
        </p:txBody>
      </p:sp>
      <p:pic>
        <p:nvPicPr>
          <p:cNvPr id="9" name="Picture 8" descr="A person sitting at a desk with a computer&#10;&#10;AI-generated content may be incorrect.">
            <a:extLst>
              <a:ext uri="{FF2B5EF4-FFF2-40B4-BE49-F238E27FC236}">
                <a16:creationId xmlns:a16="http://schemas.microsoft.com/office/drawing/2014/main" id="{2053A210-627C-A045-9FCD-60D13A4CF0F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6300" y="3524250"/>
            <a:ext cx="1504950" cy="1504950"/>
          </a:xfrm>
          <a:prstGeom prst="rect">
            <a:avLst/>
          </a:prstGeom>
        </p:spPr>
      </p:pic>
      <p:pic>
        <p:nvPicPr>
          <p:cNvPr id="11" name="Picture 10" descr="A stack of white electronic devices&#10;&#10;AI-generated content may be incorrect.">
            <a:extLst>
              <a:ext uri="{FF2B5EF4-FFF2-40B4-BE49-F238E27FC236}">
                <a16:creationId xmlns:a16="http://schemas.microsoft.com/office/drawing/2014/main" id="{CD9B4A67-D634-C738-8AB7-F713464232A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20596" y="1337094"/>
            <a:ext cx="1274221" cy="1204695"/>
          </a:xfrm>
          <a:prstGeom prst="rect">
            <a:avLst/>
          </a:prstGeom>
        </p:spPr>
      </p:pic>
      <p:pic>
        <p:nvPicPr>
          <p:cNvPr id="14" name="Picture 13" descr="A black box on a cloud&#10;&#10;AI-generated content may be incorrect.">
            <a:extLst>
              <a:ext uri="{FF2B5EF4-FFF2-40B4-BE49-F238E27FC236}">
                <a16:creationId xmlns:a16="http://schemas.microsoft.com/office/drawing/2014/main" id="{43DD25C0-D54F-9CA7-F70C-C1EE986491D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67750" y="3429000"/>
            <a:ext cx="1600200" cy="1600200"/>
          </a:xfrm>
          <a:prstGeom prst="rect">
            <a:avLst/>
          </a:prstGeom>
        </p:spPr>
      </p:pic>
      <p:sp>
        <p:nvSpPr>
          <p:cNvPr id="15" name="Arrow: Right 14">
            <a:extLst>
              <a:ext uri="{FF2B5EF4-FFF2-40B4-BE49-F238E27FC236}">
                <a16:creationId xmlns:a16="http://schemas.microsoft.com/office/drawing/2014/main" id="{49C0C1D9-C64A-5BF1-5FD4-9D21F780B5CE}"/>
              </a:ext>
            </a:extLst>
          </p:cNvPr>
          <p:cNvSpPr/>
          <p:nvPr/>
        </p:nvSpPr>
        <p:spPr>
          <a:xfrm rot="19852622">
            <a:off x="2158115" y="2669355"/>
            <a:ext cx="2541587" cy="928811"/>
          </a:xfrm>
          <a:prstGeom prst="rightArrow">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nl-BE" sz="1200" dirty="0"/>
              <a:t>Login username + password</a:t>
            </a:r>
          </a:p>
        </p:txBody>
      </p:sp>
      <p:sp>
        <p:nvSpPr>
          <p:cNvPr id="17" name="Arrow: Right 16">
            <a:extLst>
              <a:ext uri="{FF2B5EF4-FFF2-40B4-BE49-F238E27FC236}">
                <a16:creationId xmlns:a16="http://schemas.microsoft.com/office/drawing/2014/main" id="{DFF712D2-362A-46DC-6160-92F5AA72B0B9}"/>
              </a:ext>
            </a:extLst>
          </p:cNvPr>
          <p:cNvSpPr/>
          <p:nvPr/>
        </p:nvSpPr>
        <p:spPr>
          <a:xfrm rot="2067739">
            <a:off x="6144359" y="2726670"/>
            <a:ext cx="2734819" cy="870384"/>
          </a:xfrm>
          <a:prstGeom prst="rightArrow">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nl-BE" sz="1100" dirty="0"/>
              <a:t>Login met een copy van de </a:t>
            </a:r>
            <a:r>
              <a:rPr lang="nl-BE" sz="1100" dirty="0" err="1"/>
              <a:t>credentials</a:t>
            </a:r>
            <a:endParaRPr lang="nl-BE" sz="1100" dirty="0"/>
          </a:p>
        </p:txBody>
      </p:sp>
    </p:spTree>
    <p:extLst>
      <p:ext uri="{BB962C8B-B14F-4D97-AF65-F5344CB8AC3E}">
        <p14:creationId xmlns:p14="http://schemas.microsoft.com/office/powerpoint/2010/main" val="39769602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fade">
                                      <p:cBhvr>
                                        <p:cTn id="17" dur="500"/>
                                        <p:tgtEl>
                                          <p:spTgt spid="1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7"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C09F1E-4284-CD27-F54C-67101C0B3346}"/>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1FE18C21-B833-B991-669F-E2F2A760D683}"/>
              </a:ext>
            </a:extLst>
          </p:cNvPr>
          <p:cNvSpPr>
            <a:spLocks noGrp="1"/>
          </p:cNvSpPr>
          <p:nvPr>
            <p:ph type="title"/>
          </p:nvPr>
        </p:nvSpPr>
        <p:spPr>
          <a:xfrm>
            <a:off x="435835" y="0"/>
            <a:ext cx="10917964" cy="794204"/>
          </a:xfrm>
        </p:spPr>
        <p:txBody>
          <a:bodyPr/>
          <a:lstStyle/>
          <a:p>
            <a:r>
              <a:rPr lang="nl-BE" dirty="0" err="1"/>
              <a:t>Credential</a:t>
            </a:r>
            <a:r>
              <a:rPr lang="nl-BE" dirty="0"/>
              <a:t> </a:t>
            </a:r>
            <a:r>
              <a:rPr lang="nl-BE" dirty="0" err="1"/>
              <a:t>sharing</a:t>
            </a:r>
            <a:endParaRPr lang="nl-BE" dirty="0"/>
          </a:p>
        </p:txBody>
      </p:sp>
      <p:sp>
        <p:nvSpPr>
          <p:cNvPr id="3" name="Tijdelijke aanduiding voor inhoud 2">
            <a:extLst>
              <a:ext uri="{FF2B5EF4-FFF2-40B4-BE49-F238E27FC236}">
                <a16:creationId xmlns:a16="http://schemas.microsoft.com/office/drawing/2014/main" id="{ADDBDF25-E2DC-ADA7-199F-792220A3107D}"/>
              </a:ext>
            </a:extLst>
          </p:cNvPr>
          <p:cNvSpPr>
            <a:spLocks noGrp="1"/>
          </p:cNvSpPr>
          <p:nvPr>
            <p:ph idx="1"/>
          </p:nvPr>
        </p:nvSpPr>
        <p:spPr>
          <a:xfrm>
            <a:off x="435835" y="879894"/>
            <a:ext cx="11319389" cy="5798741"/>
          </a:xfrm>
        </p:spPr>
        <p:txBody>
          <a:bodyPr>
            <a:normAutofit/>
          </a:bodyPr>
          <a:lstStyle/>
          <a:p>
            <a:r>
              <a:rPr lang="nl-BE" dirty="0"/>
              <a:t>Een variant op </a:t>
            </a:r>
            <a:r>
              <a:rPr lang="nl-BE" dirty="0" err="1"/>
              <a:t>credential</a:t>
            </a:r>
            <a:r>
              <a:rPr lang="nl-BE" dirty="0"/>
              <a:t> </a:t>
            </a:r>
            <a:r>
              <a:rPr lang="nl-BE" dirty="0" err="1"/>
              <a:t>sharing</a:t>
            </a:r>
            <a:r>
              <a:rPr lang="nl-BE" dirty="0"/>
              <a:t> is het gebruik van een service account</a:t>
            </a:r>
          </a:p>
          <a:p>
            <a:pPr lvl="1"/>
            <a:r>
              <a:rPr lang="nl-NL" dirty="0"/>
              <a:t>De gebruiker logt in met persoonlijke gegevens.</a:t>
            </a:r>
          </a:p>
          <a:p>
            <a:pPr lvl="1"/>
            <a:r>
              <a:rPr lang="nl-NL" dirty="0"/>
              <a:t>Vervolgens gebruikt de applicatie voor externe toegang één centraal, gedeeld account dat al vooraf bekend is (dus niet het account van de gebruiker zelf).</a:t>
            </a:r>
            <a:endParaRPr lang="nl-BE" dirty="0"/>
          </a:p>
        </p:txBody>
      </p:sp>
      <p:pic>
        <p:nvPicPr>
          <p:cNvPr id="4" name="Picture 3" descr="A person sitting at a desk with a computer&#10;&#10;AI-generated content may be incorrect.">
            <a:extLst>
              <a:ext uri="{FF2B5EF4-FFF2-40B4-BE49-F238E27FC236}">
                <a16:creationId xmlns:a16="http://schemas.microsoft.com/office/drawing/2014/main" id="{4788FCE4-23F5-74B6-B41B-FC156299F74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84803" y="4473156"/>
            <a:ext cx="1504950" cy="1504950"/>
          </a:xfrm>
          <a:prstGeom prst="rect">
            <a:avLst/>
          </a:prstGeom>
        </p:spPr>
      </p:pic>
      <p:pic>
        <p:nvPicPr>
          <p:cNvPr id="5" name="Picture 4" descr="A stack of white electronic devices&#10;&#10;AI-generated content may be incorrect.">
            <a:extLst>
              <a:ext uri="{FF2B5EF4-FFF2-40B4-BE49-F238E27FC236}">
                <a16:creationId xmlns:a16="http://schemas.microsoft.com/office/drawing/2014/main" id="{E55DCA1B-B72D-9539-BCFB-2D0397880CA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43532" y="2990913"/>
            <a:ext cx="1274221" cy="1204695"/>
          </a:xfrm>
          <a:prstGeom prst="rect">
            <a:avLst/>
          </a:prstGeom>
        </p:spPr>
      </p:pic>
      <p:pic>
        <p:nvPicPr>
          <p:cNvPr id="6" name="Picture 5" descr="A black box on a cloud&#10;&#10;AI-generated content may be incorrect.">
            <a:extLst>
              <a:ext uri="{FF2B5EF4-FFF2-40B4-BE49-F238E27FC236}">
                <a16:creationId xmlns:a16="http://schemas.microsoft.com/office/drawing/2014/main" id="{6E3E281B-A697-AE7E-6B96-77791173E13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828635" y="4438291"/>
            <a:ext cx="1600200" cy="1600200"/>
          </a:xfrm>
          <a:prstGeom prst="rect">
            <a:avLst/>
          </a:prstGeom>
        </p:spPr>
      </p:pic>
      <p:sp>
        <p:nvSpPr>
          <p:cNvPr id="7" name="Arrow: Right 6">
            <a:extLst>
              <a:ext uri="{FF2B5EF4-FFF2-40B4-BE49-F238E27FC236}">
                <a16:creationId xmlns:a16="http://schemas.microsoft.com/office/drawing/2014/main" id="{3358C55A-F0BB-C402-DF77-D1532AB7CD5B}"/>
              </a:ext>
            </a:extLst>
          </p:cNvPr>
          <p:cNvSpPr/>
          <p:nvPr/>
        </p:nvSpPr>
        <p:spPr>
          <a:xfrm rot="19852622">
            <a:off x="2636582" y="3881329"/>
            <a:ext cx="2541587" cy="928811"/>
          </a:xfrm>
          <a:prstGeom prst="rightArrow">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nl-BE" sz="1200" dirty="0"/>
              <a:t>Login username + password</a:t>
            </a:r>
          </a:p>
        </p:txBody>
      </p:sp>
      <p:sp>
        <p:nvSpPr>
          <p:cNvPr id="8" name="Arrow: Right 7">
            <a:extLst>
              <a:ext uri="{FF2B5EF4-FFF2-40B4-BE49-F238E27FC236}">
                <a16:creationId xmlns:a16="http://schemas.microsoft.com/office/drawing/2014/main" id="{7D576927-AA52-08E9-A8FD-182AF2895120}"/>
              </a:ext>
            </a:extLst>
          </p:cNvPr>
          <p:cNvSpPr/>
          <p:nvPr/>
        </p:nvSpPr>
        <p:spPr>
          <a:xfrm rot="2067739">
            <a:off x="6761150" y="3791751"/>
            <a:ext cx="2734819" cy="870384"/>
          </a:xfrm>
          <a:prstGeom prst="rightArrow">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nl-BE" sz="1100" dirty="0"/>
              <a:t>Login met een intern service account</a:t>
            </a:r>
          </a:p>
        </p:txBody>
      </p:sp>
    </p:spTree>
    <p:extLst>
      <p:ext uri="{BB962C8B-B14F-4D97-AF65-F5344CB8AC3E}">
        <p14:creationId xmlns:p14="http://schemas.microsoft.com/office/powerpoint/2010/main" val="22014300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fade">
                                      <p:cBhvr>
                                        <p:cTn id="22" dur="500"/>
                                        <p:tgtEl>
                                          <p:spTgt spid="4"/>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500"/>
                                        <p:tgtEl>
                                          <p:spTgt spid="7"/>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fade">
                                      <p:cBhvr>
                                        <p:cTn id="32" dur="500"/>
                                        <p:tgtEl>
                                          <p:spTgt spid="5"/>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gtEl>
                                        <p:attrNameLst>
                                          <p:attrName>style.visibility</p:attrName>
                                        </p:attrNameLst>
                                      </p:cBhvr>
                                      <p:to>
                                        <p:strVal val="visible"/>
                                      </p:to>
                                    </p:set>
                                    <p:animEffect transition="in" filter="fade">
                                      <p:cBhvr>
                                        <p:cTn id="37" dur="500"/>
                                        <p:tgtEl>
                                          <p:spTgt spid="8"/>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6"/>
                                        </p:tgtEl>
                                        <p:attrNameLst>
                                          <p:attrName>style.visibility</p:attrName>
                                        </p:attrNameLst>
                                      </p:cBhvr>
                                      <p:to>
                                        <p:strVal val="visible"/>
                                      </p:to>
                                    </p:set>
                                    <p:animEffect transition="in" filter="fade">
                                      <p:cBhvr>
                                        <p:cTn id="4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7" grpId="0" animBg="1"/>
      <p:bldP spid="8"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A688BC-B2C9-7A60-792A-3CF7E47CB63E}"/>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6F69B485-7306-879A-1BDB-F7E14AE48FA6}"/>
              </a:ext>
            </a:extLst>
          </p:cNvPr>
          <p:cNvSpPr>
            <a:spLocks noGrp="1"/>
          </p:cNvSpPr>
          <p:nvPr>
            <p:ph type="title"/>
          </p:nvPr>
        </p:nvSpPr>
        <p:spPr>
          <a:xfrm>
            <a:off x="435835" y="0"/>
            <a:ext cx="10917964" cy="794204"/>
          </a:xfrm>
        </p:spPr>
        <p:txBody>
          <a:bodyPr/>
          <a:lstStyle/>
          <a:p>
            <a:r>
              <a:rPr lang="nl-BE" b="1" dirty="0"/>
              <a:t>Authenticatie en Autorisatie</a:t>
            </a:r>
          </a:p>
        </p:txBody>
      </p:sp>
      <p:sp>
        <p:nvSpPr>
          <p:cNvPr id="3" name="Tijdelijke aanduiding voor inhoud 2">
            <a:extLst>
              <a:ext uri="{FF2B5EF4-FFF2-40B4-BE49-F238E27FC236}">
                <a16:creationId xmlns:a16="http://schemas.microsoft.com/office/drawing/2014/main" id="{2579FCB2-DEA5-70AB-CEBD-F685842DCE95}"/>
              </a:ext>
            </a:extLst>
          </p:cNvPr>
          <p:cNvSpPr>
            <a:spLocks noGrp="1"/>
          </p:cNvSpPr>
          <p:nvPr>
            <p:ph idx="1"/>
          </p:nvPr>
        </p:nvSpPr>
        <p:spPr>
          <a:xfrm>
            <a:off x="435835" y="879894"/>
            <a:ext cx="11319389" cy="5798741"/>
          </a:xfrm>
        </p:spPr>
        <p:txBody>
          <a:bodyPr>
            <a:normAutofit/>
          </a:bodyPr>
          <a:lstStyle/>
          <a:p>
            <a:r>
              <a:rPr lang="nl-NL" b="1" dirty="0"/>
              <a:t>Authenticatie</a:t>
            </a:r>
            <a:r>
              <a:rPr lang="nl-NL" dirty="0"/>
              <a:t> (Wie ben je?):</a:t>
            </a:r>
          </a:p>
          <a:p>
            <a:pPr lvl="1"/>
            <a:r>
              <a:rPr lang="nl-NL" dirty="0"/>
              <a:t>Authenticatie gaat om het verifiëren van de identiteit van een gebruiker of systeem.</a:t>
            </a:r>
          </a:p>
          <a:p>
            <a:pPr lvl="1"/>
            <a:r>
              <a:rPr lang="nl-NL" dirty="0"/>
              <a:t> Dit gebeurt meestal met een combinatie van gebruikersnaam, wachtwoord, biometrische gegevens of tokens (zoals een ID-token). </a:t>
            </a:r>
          </a:p>
          <a:p>
            <a:pPr lvl="1"/>
            <a:r>
              <a:rPr lang="nl-NL" dirty="0"/>
              <a:t>Het doel is om zeker te weten dat iemand werkelijk is wie hij beweert te zijn.</a:t>
            </a:r>
          </a:p>
          <a:p>
            <a:r>
              <a:rPr lang="nl-NL" b="1" dirty="0"/>
              <a:t>Autorisatie</a:t>
            </a:r>
            <a:r>
              <a:rPr lang="nl-NL" dirty="0"/>
              <a:t> (Wat mag je?):</a:t>
            </a:r>
          </a:p>
          <a:p>
            <a:pPr lvl="1"/>
            <a:r>
              <a:rPr lang="nl-NL" dirty="0"/>
              <a:t>Autorisatie bepaalt welke acties een gebruiker of applicatie mag uitvoeren en tot welke data deze toegang heeft. </a:t>
            </a:r>
          </a:p>
          <a:p>
            <a:pPr lvl="1"/>
            <a:r>
              <a:rPr lang="nl-NL" dirty="0"/>
              <a:t>Dit gebeurt vaak op basis van rollen, rechten en toegangsregels die vastgelegd zijn in het systeem.</a:t>
            </a:r>
          </a:p>
          <a:p>
            <a:pPr lvl="1"/>
            <a:r>
              <a:rPr lang="nl-NL" dirty="0"/>
              <a:t>De rechten, rollen worden meestal via tokens (zoals </a:t>
            </a:r>
            <a:r>
              <a:rPr lang="nl-NL" dirty="0" err="1"/>
              <a:t>JWT’s</a:t>
            </a:r>
            <a:r>
              <a:rPr lang="nl-NL" dirty="0"/>
              <a:t>) meegegeven.</a:t>
            </a:r>
          </a:p>
          <a:p>
            <a:r>
              <a:rPr lang="nl-NL" dirty="0"/>
              <a:t>Vaak worden binnen applicatiebeveiliging deze twee termen door elkaar gebruikt, maar ze betekenen iets fundamenteel anders!</a:t>
            </a:r>
          </a:p>
          <a:p>
            <a:endParaRPr lang="nl-NL" dirty="0"/>
          </a:p>
          <a:p>
            <a:pPr lvl="1"/>
            <a:endParaRPr lang="nl-BE" dirty="0"/>
          </a:p>
        </p:txBody>
      </p:sp>
    </p:spTree>
    <p:extLst>
      <p:ext uri="{BB962C8B-B14F-4D97-AF65-F5344CB8AC3E}">
        <p14:creationId xmlns:p14="http://schemas.microsoft.com/office/powerpoint/2010/main" val="29598291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B4325C5-9034-3387-562E-2CED66A5BE9C}"/>
            </a:ext>
          </a:extLst>
        </p:cNvPr>
        <p:cNvGrpSpPr/>
        <p:nvPr/>
      </p:nvGrpSpPr>
      <p:grpSpPr>
        <a:xfrm>
          <a:off x="0" y="0"/>
          <a:ext cx="0" cy="0"/>
          <a:chOff x="0" y="0"/>
          <a:chExt cx="0" cy="0"/>
        </a:xfrm>
      </p:grpSpPr>
      <p:sp useBgFill="1">
        <p:nvSpPr>
          <p:cNvPr id="72" name="Rectangle 71">
            <a:extLst>
              <a:ext uri="{FF2B5EF4-FFF2-40B4-BE49-F238E27FC236}">
                <a16:creationId xmlns:a16="http://schemas.microsoft.com/office/drawing/2014/main" id="{BDCC3CB7-278F-8E0A-2217-1E895760C2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0F0EDED5-0407-4A01-8ACD-20F68C15238A}"/>
              </a:ext>
            </a:extLst>
          </p:cNvPr>
          <p:cNvPicPr>
            <a:picLocks noChangeAspect="1"/>
          </p:cNvPicPr>
          <p:nvPr/>
        </p:nvPicPr>
        <p:blipFill>
          <a:blip r:embed="rId2">
            <a:extLst>
              <a:ext uri="{28A0092B-C50C-407E-A947-70E740481C1C}">
                <a14:useLocalDpi xmlns:a14="http://schemas.microsoft.com/office/drawing/2010/main" val="0"/>
              </a:ext>
            </a:extLst>
          </a:blip>
          <a:srcRect l="13886" r="13886"/>
          <a:stretch/>
        </p:blipFill>
        <p:spPr>
          <a:xfrm>
            <a:off x="3560000" y="10"/>
            <a:ext cx="8668512" cy="6857990"/>
          </a:xfrm>
          <a:prstGeom prst="rect">
            <a:avLst/>
          </a:prstGeom>
        </p:spPr>
      </p:pic>
      <p:sp>
        <p:nvSpPr>
          <p:cNvPr id="74" name="Rectangle 73">
            <a:extLst>
              <a:ext uri="{FF2B5EF4-FFF2-40B4-BE49-F238E27FC236}">
                <a16:creationId xmlns:a16="http://schemas.microsoft.com/office/drawing/2014/main" id="{AA5D4A27-386E-B175-C776-B49C0359D4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el 1">
            <a:extLst>
              <a:ext uri="{FF2B5EF4-FFF2-40B4-BE49-F238E27FC236}">
                <a16:creationId xmlns:a16="http://schemas.microsoft.com/office/drawing/2014/main" id="{CE4F5D1D-40A8-0894-CCA6-0ECDEAEDE89F}"/>
              </a:ext>
            </a:extLst>
          </p:cNvPr>
          <p:cNvSpPr txBox="1">
            <a:spLocks/>
          </p:cNvSpPr>
          <p:nvPr/>
        </p:nvSpPr>
        <p:spPr>
          <a:xfrm>
            <a:off x="477980" y="1122363"/>
            <a:ext cx="6009083" cy="3204134"/>
          </a:xfrm>
          <a:prstGeom prst="ellipse">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Aft>
                <a:spcPts val="600"/>
              </a:spcAft>
            </a:pPr>
            <a:r>
              <a:rPr lang="en-US" sz="4800" b="1" dirty="0">
                <a:solidFill>
                  <a:schemeClr val="bg1"/>
                </a:solidFill>
              </a:rPr>
              <a:t>OAuth 2.0</a:t>
            </a:r>
          </a:p>
        </p:txBody>
      </p:sp>
      <p:sp>
        <p:nvSpPr>
          <p:cNvPr id="76" name="Rectangle 75">
            <a:extLst>
              <a:ext uri="{FF2B5EF4-FFF2-40B4-BE49-F238E27FC236}">
                <a16:creationId xmlns:a16="http://schemas.microsoft.com/office/drawing/2014/main" id="{333DD28C-6ABD-FD66-A1D5-3A1314C33D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78" name="Rectangle 77">
            <a:extLst>
              <a:ext uri="{FF2B5EF4-FFF2-40B4-BE49-F238E27FC236}">
                <a16:creationId xmlns:a16="http://schemas.microsoft.com/office/drawing/2014/main" id="{80F05378-00B4-B97D-F3BA-951C6E19E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44420760"/>
      </p:ext>
    </p:extLst>
  </p:cSld>
  <p:clrMapOvr>
    <a:overrideClrMapping bg1="lt1" tx1="dk1" bg2="lt2" tx2="dk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9D0BB6-4971-F296-4274-4A97D6FFDAD3}"/>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3982E24E-4912-163B-5373-FAD2F5DF40BA}"/>
              </a:ext>
            </a:extLst>
          </p:cNvPr>
          <p:cNvSpPr>
            <a:spLocks noGrp="1"/>
          </p:cNvSpPr>
          <p:nvPr>
            <p:ph type="title"/>
          </p:nvPr>
        </p:nvSpPr>
        <p:spPr>
          <a:xfrm>
            <a:off x="303951" y="0"/>
            <a:ext cx="10917964" cy="794204"/>
          </a:xfrm>
        </p:spPr>
        <p:txBody>
          <a:bodyPr/>
          <a:lstStyle/>
          <a:p>
            <a:r>
              <a:rPr lang="nl-BE" dirty="0"/>
              <a:t>Wat is OAuth2?</a:t>
            </a:r>
          </a:p>
        </p:txBody>
      </p:sp>
      <p:sp>
        <p:nvSpPr>
          <p:cNvPr id="3" name="Tijdelijke aanduiding voor inhoud 2">
            <a:extLst>
              <a:ext uri="{FF2B5EF4-FFF2-40B4-BE49-F238E27FC236}">
                <a16:creationId xmlns:a16="http://schemas.microsoft.com/office/drawing/2014/main" id="{2A8EA121-A0B4-7726-E1D9-6EABB66A60FA}"/>
              </a:ext>
            </a:extLst>
          </p:cNvPr>
          <p:cNvSpPr>
            <a:spLocks noGrp="1"/>
          </p:cNvSpPr>
          <p:nvPr>
            <p:ph idx="1"/>
          </p:nvPr>
        </p:nvSpPr>
        <p:spPr>
          <a:xfrm>
            <a:off x="303951" y="1239715"/>
            <a:ext cx="11741511" cy="5486400"/>
          </a:xfrm>
        </p:spPr>
        <p:txBody>
          <a:bodyPr>
            <a:normAutofit/>
          </a:bodyPr>
          <a:lstStyle/>
          <a:p>
            <a:r>
              <a:rPr lang="nl-NL" dirty="0"/>
              <a:t>OAuth2 is een (autorisatie?)protocol waarmee een gebruiker of systeem toestemming geeft aan een andere applicatie om in hun naam bepaalde acties uit te voeren of toegang te krijgen tot data, zonder dat daarvoor gebruikersnamen en wachtwoorden rechtstreeks worden gedeeld.</a:t>
            </a:r>
          </a:p>
          <a:p>
            <a:r>
              <a:rPr lang="nl-NL" dirty="0"/>
              <a:t>Kenmerken van OAuth2:</a:t>
            </a:r>
          </a:p>
          <a:p>
            <a:pPr lvl="1"/>
            <a:r>
              <a:rPr lang="nl-NL" dirty="0"/>
              <a:t>Autoriseert toegang (wie mag wat doen?)</a:t>
            </a:r>
          </a:p>
          <a:p>
            <a:pPr lvl="1"/>
            <a:r>
              <a:rPr lang="nl-NL" dirty="0"/>
              <a:t>Gebruikt access tokens voor tijdelijke toegang.</a:t>
            </a:r>
          </a:p>
          <a:p>
            <a:pPr lvl="1"/>
            <a:r>
              <a:rPr lang="nl-NL" dirty="0"/>
              <a:t>Verdeelt rollen: client (applicatie), resource </a:t>
            </a:r>
            <a:r>
              <a:rPr lang="nl-NL" dirty="0" err="1"/>
              <a:t>owner</a:t>
            </a:r>
            <a:r>
              <a:rPr lang="nl-NL" dirty="0"/>
              <a:t> (gebruiker), </a:t>
            </a:r>
            <a:r>
              <a:rPr lang="nl-NL" dirty="0" err="1"/>
              <a:t>authorization</a:t>
            </a:r>
            <a:r>
              <a:rPr lang="nl-NL" dirty="0"/>
              <a:t> server (verleent tokens), resource server (beschermt bronnen).</a:t>
            </a:r>
          </a:p>
        </p:txBody>
      </p:sp>
    </p:spTree>
    <p:extLst>
      <p:ext uri="{BB962C8B-B14F-4D97-AF65-F5344CB8AC3E}">
        <p14:creationId xmlns:p14="http://schemas.microsoft.com/office/powerpoint/2010/main" val="30981165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D8DB5F-3378-598E-9050-BADC74879AB9}"/>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3B448C63-ACBB-4043-F102-033E0A21ED9A}"/>
              </a:ext>
            </a:extLst>
          </p:cNvPr>
          <p:cNvSpPr>
            <a:spLocks noGrp="1"/>
          </p:cNvSpPr>
          <p:nvPr>
            <p:ph type="title"/>
          </p:nvPr>
        </p:nvSpPr>
        <p:spPr>
          <a:xfrm>
            <a:off x="435836" y="179365"/>
            <a:ext cx="10917964" cy="794204"/>
          </a:xfrm>
        </p:spPr>
        <p:txBody>
          <a:bodyPr/>
          <a:lstStyle/>
          <a:p>
            <a:r>
              <a:rPr lang="nl-BE" dirty="0"/>
              <a:t>OAuth2 – Delegatie van </a:t>
            </a:r>
            <a:r>
              <a:rPr lang="nl-BE" dirty="0" err="1"/>
              <a:t>rechent</a:t>
            </a:r>
            <a:endParaRPr lang="nl-BE" dirty="0"/>
          </a:p>
        </p:txBody>
      </p:sp>
      <p:sp>
        <p:nvSpPr>
          <p:cNvPr id="3" name="Tijdelijke aanduiding voor inhoud 2">
            <a:extLst>
              <a:ext uri="{FF2B5EF4-FFF2-40B4-BE49-F238E27FC236}">
                <a16:creationId xmlns:a16="http://schemas.microsoft.com/office/drawing/2014/main" id="{78CB7407-2168-215C-DD42-4EA61C378BCA}"/>
              </a:ext>
            </a:extLst>
          </p:cNvPr>
          <p:cNvSpPr>
            <a:spLocks noGrp="1"/>
          </p:cNvSpPr>
          <p:nvPr>
            <p:ph idx="1"/>
          </p:nvPr>
        </p:nvSpPr>
        <p:spPr>
          <a:xfrm>
            <a:off x="435835" y="1079770"/>
            <a:ext cx="11319389" cy="5287473"/>
          </a:xfrm>
        </p:spPr>
        <p:txBody>
          <a:bodyPr>
            <a:normAutofit/>
          </a:bodyPr>
          <a:lstStyle/>
          <a:p>
            <a:r>
              <a:rPr lang="nl-NL" dirty="0"/>
              <a:t>OAuth2 wordt vaak beschreven als autorisatieprotocol, maar technisch gezien is het een </a:t>
            </a:r>
            <a:r>
              <a:rPr lang="nl-NL" b="1" i="1" dirty="0"/>
              <a:t>delegatieprotocol</a:t>
            </a:r>
            <a:r>
              <a:rPr lang="nl-NL" dirty="0"/>
              <a:t>:</a:t>
            </a:r>
          </a:p>
          <a:p>
            <a:pPr lvl="1"/>
            <a:r>
              <a:rPr lang="nl-NL" b="1" dirty="0"/>
              <a:t>Autorisatie</a:t>
            </a:r>
            <a:r>
              <a:rPr lang="nl-NL" dirty="0"/>
              <a:t> (</a:t>
            </a:r>
            <a:r>
              <a:rPr lang="nl-NL" dirty="0" err="1"/>
              <a:t>authorization</a:t>
            </a:r>
            <a:r>
              <a:rPr lang="nl-NL" dirty="0"/>
              <a:t>) bepaalt direct wat een gebruiker mag doen (rechtenbeheer).</a:t>
            </a:r>
          </a:p>
          <a:p>
            <a:pPr lvl="1"/>
            <a:r>
              <a:rPr lang="nl-NL" b="1" dirty="0"/>
              <a:t>Delegatie</a:t>
            </a:r>
            <a:r>
              <a:rPr lang="nl-NL" dirty="0"/>
              <a:t> (</a:t>
            </a:r>
            <a:r>
              <a:rPr lang="nl-NL" dirty="0" err="1"/>
              <a:t>delegation</a:t>
            </a:r>
            <a:r>
              <a:rPr lang="nl-NL" dirty="0"/>
              <a:t>) betekent dat je jouw bestaande rechten tijdelijk aan een andere applicatie verleent, zodat die namens jou acties kan uitvoeren.</a:t>
            </a:r>
          </a:p>
          <a:p>
            <a:r>
              <a:rPr lang="nl-NL" dirty="0"/>
              <a:t>OAuth2 regelt dus niet direct jouw rechten of toestemming zelf, maar zorgt ervoor dat jij jouw bestaande rechten (bijvoorbeeld toegang tot je kalender, contacten, documenten, enz.) kunt delegeren aan een andere applicatie zonder je inloggegevens (zoals username/password) te delen.</a:t>
            </a:r>
            <a:endParaRPr lang="nl-BE" dirty="0"/>
          </a:p>
          <a:p>
            <a:endParaRPr lang="nl-BE" dirty="0"/>
          </a:p>
        </p:txBody>
      </p:sp>
    </p:spTree>
    <p:extLst>
      <p:ext uri="{BB962C8B-B14F-4D97-AF65-F5344CB8AC3E}">
        <p14:creationId xmlns:p14="http://schemas.microsoft.com/office/powerpoint/2010/main" val="25744096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7CD341-BCDD-D695-694F-2E2B84B659C6}"/>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78128A54-D848-EEDA-DB6B-F389E99E9BEB}"/>
              </a:ext>
            </a:extLst>
          </p:cNvPr>
          <p:cNvSpPr>
            <a:spLocks noGrp="1"/>
          </p:cNvSpPr>
          <p:nvPr>
            <p:ph type="title"/>
          </p:nvPr>
        </p:nvSpPr>
        <p:spPr>
          <a:xfrm>
            <a:off x="435836" y="179365"/>
            <a:ext cx="10917964" cy="794204"/>
          </a:xfrm>
        </p:spPr>
        <p:txBody>
          <a:bodyPr/>
          <a:lstStyle/>
          <a:p>
            <a:r>
              <a:rPr lang="nl-BE" dirty="0"/>
              <a:t>OAuth2 in vergelijking met </a:t>
            </a:r>
            <a:r>
              <a:rPr lang="nl-BE" dirty="0" err="1"/>
              <a:t>credential</a:t>
            </a:r>
            <a:r>
              <a:rPr lang="nl-BE" dirty="0"/>
              <a:t> </a:t>
            </a:r>
            <a:r>
              <a:rPr lang="nl-BE" dirty="0" err="1"/>
              <a:t>sharing</a:t>
            </a:r>
            <a:endParaRPr lang="nl-BE" dirty="0"/>
          </a:p>
        </p:txBody>
      </p:sp>
      <p:sp>
        <p:nvSpPr>
          <p:cNvPr id="3" name="Tijdelijke aanduiding voor inhoud 2">
            <a:extLst>
              <a:ext uri="{FF2B5EF4-FFF2-40B4-BE49-F238E27FC236}">
                <a16:creationId xmlns:a16="http://schemas.microsoft.com/office/drawing/2014/main" id="{1DB5E3F8-83BC-3016-6472-BDD834026970}"/>
              </a:ext>
            </a:extLst>
          </p:cNvPr>
          <p:cNvSpPr>
            <a:spLocks noGrp="1"/>
          </p:cNvSpPr>
          <p:nvPr>
            <p:ph idx="1"/>
          </p:nvPr>
        </p:nvSpPr>
        <p:spPr>
          <a:xfrm>
            <a:off x="307731" y="1079770"/>
            <a:ext cx="11684977" cy="5452915"/>
          </a:xfrm>
        </p:spPr>
        <p:txBody>
          <a:bodyPr>
            <a:normAutofit fontScale="92500"/>
          </a:bodyPr>
          <a:lstStyle/>
          <a:p>
            <a:r>
              <a:rPr lang="nl-NL" dirty="0"/>
              <a:t>Voordat OAuth2 bestond, werkte het vaak zo:</a:t>
            </a:r>
          </a:p>
          <a:p>
            <a:pPr lvl="1"/>
            <a:r>
              <a:rPr lang="nl-NL" dirty="0"/>
              <a:t>De gebruiker gaf zijn/haar gebruikersnaam en wachtwoord aan de applicatie waarmee werd ingelogd.</a:t>
            </a:r>
          </a:p>
          <a:p>
            <a:pPr lvl="1"/>
            <a:r>
              <a:rPr lang="nl-NL" dirty="0"/>
              <a:t>De applicatie gebruikte vervolgens dezelfde gebruikersnaam en hetzelfde wachtwoord van de gebruiker om toegang te krijgen tot de andere dienst (zie </a:t>
            </a:r>
            <a:r>
              <a:rPr lang="nl-NL" dirty="0" err="1"/>
              <a:t>credential</a:t>
            </a:r>
            <a:r>
              <a:rPr lang="nl-NL" dirty="0"/>
              <a:t> </a:t>
            </a:r>
            <a:r>
              <a:rPr lang="nl-NL" dirty="0" err="1"/>
              <a:t>sharing</a:t>
            </a:r>
            <a:r>
              <a:rPr lang="nl-NL" dirty="0"/>
              <a:t>).</a:t>
            </a:r>
          </a:p>
          <a:p>
            <a:r>
              <a:rPr lang="nl-NL" dirty="0"/>
              <a:t>OAuth2 lost deze problemen op door een veilige methode te bieden om toegang te geven zonder ooit jouw wachtwoord met andere applicaties te delen via delegatie:</a:t>
            </a:r>
          </a:p>
          <a:p>
            <a:pPr lvl="1"/>
            <a:r>
              <a:rPr lang="nl-NL" dirty="0"/>
              <a:t>Je logt niet in met je wachtwoord op de client (applicatie), maar je wordt doorgestuurd naar de Identity Provider.</a:t>
            </a:r>
          </a:p>
          <a:p>
            <a:pPr lvl="1"/>
            <a:r>
              <a:rPr lang="nl-NL" dirty="0"/>
              <a:t>Daar log je rechtstreeks in.</a:t>
            </a:r>
          </a:p>
          <a:p>
            <a:pPr lvl="1"/>
            <a:r>
              <a:rPr lang="nl-NL" dirty="0"/>
              <a:t>Vervolgens geef je toestemming (delegatie) aan de applicatie om beperkte toegang te krijgen.</a:t>
            </a:r>
          </a:p>
          <a:p>
            <a:pPr lvl="1"/>
            <a:r>
              <a:rPr lang="nl-NL" dirty="0"/>
              <a:t>De dienst geeft daarna een tijdelijke sleutel (token) aan de applicatie, waarmee de applicatie namens jou kan handelen, maar alleen voor de zaken waarvoor je toestemming  hebt gegeven.</a:t>
            </a:r>
            <a:endParaRPr lang="nl-BE" dirty="0"/>
          </a:p>
        </p:txBody>
      </p:sp>
    </p:spTree>
    <p:extLst>
      <p:ext uri="{BB962C8B-B14F-4D97-AF65-F5344CB8AC3E}">
        <p14:creationId xmlns:p14="http://schemas.microsoft.com/office/powerpoint/2010/main" val="23460763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297B35-C1F9-FAC1-7B5F-A20E84093409}"/>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ADCB5C72-4A03-0E96-AF2A-264F5AC335E3}"/>
              </a:ext>
            </a:extLst>
          </p:cNvPr>
          <p:cNvSpPr>
            <a:spLocks noGrp="1"/>
          </p:cNvSpPr>
          <p:nvPr>
            <p:ph type="title"/>
          </p:nvPr>
        </p:nvSpPr>
        <p:spPr>
          <a:xfrm>
            <a:off x="435836" y="179365"/>
            <a:ext cx="10917964" cy="794204"/>
          </a:xfrm>
        </p:spPr>
        <p:txBody>
          <a:bodyPr/>
          <a:lstStyle/>
          <a:p>
            <a:r>
              <a:rPr lang="nl-BE" dirty="0"/>
              <a:t>OAuth2 proces</a:t>
            </a:r>
          </a:p>
        </p:txBody>
      </p:sp>
      <p:sp>
        <p:nvSpPr>
          <p:cNvPr id="3" name="Tijdelijke aanduiding voor inhoud 2">
            <a:extLst>
              <a:ext uri="{FF2B5EF4-FFF2-40B4-BE49-F238E27FC236}">
                <a16:creationId xmlns:a16="http://schemas.microsoft.com/office/drawing/2014/main" id="{CCE8B2A7-55FC-3B96-FD35-C566E17644F1}"/>
              </a:ext>
            </a:extLst>
          </p:cNvPr>
          <p:cNvSpPr>
            <a:spLocks noGrp="1"/>
          </p:cNvSpPr>
          <p:nvPr>
            <p:ph idx="1"/>
          </p:nvPr>
        </p:nvSpPr>
        <p:spPr>
          <a:xfrm>
            <a:off x="435835" y="1079770"/>
            <a:ext cx="11319389" cy="5287473"/>
          </a:xfrm>
        </p:spPr>
        <p:txBody>
          <a:bodyPr>
            <a:normAutofit/>
          </a:bodyPr>
          <a:lstStyle/>
          <a:p>
            <a:r>
              <a:rPr lang="nl-NL" dirty="0"/>
              <a:t>De gebruiker opent de applicatie (Client)</a:t>
            </a:r>
          </a:p>
          <a:p>
            <a:pPr lvl="1"/>
            <a:r>
              <a:rPr lang="nl-NL" dirty="0"/>
              <a:t>De gebruiker is nog niet ingelogd.</a:t>
            </a:r>
          </a:p>
          <a:p>
            <a:pPr lvl="1"/>
            <a:r>
              <a:rPr lang="nl-NL" dirty="0"/>
              <a:t>De applicatie heeft geen toegang tot beschermde bronnen (</a:t>
            </a:r>
            <a:r>
              <a:rPr lang="nl-NL" dirty="0" err="1"/>
              <a:t>API’s</a:t>
            </a:r>
            <a:r>
              <a:rPr lang="nl-NL" dirty="0"/>
              <a:t>).</a:t>
            </a:r>
          </a:p>
          <a:p>
            <a:r>
              <a:rPr lang="nl-BE" dirty="0"/>
              <a:t>De applicatie stuurt gebruiker naar de Identity Provider (Login)</a:t>
            </a:r>
          </a:p>
          <a:p>
            <a:pPr lvl="1"/>
            <a:r>
              <a:rPr lang="nl-BE" dirty="0"/>
              <a:t>Omdat de gebruiker nog niet ingelogd is, wordt hij doorgestuurd naar een Identity Provider (bijvoorbeeld </a:t>
            </a:r>
            <a:r>
              <a:rPr lang="nl-BE" dirty="0" err="1"/>
              <a:t>Azure</a:t>
            </a:r>
            <a:r>
              <a:rPr lang="nl-BE" dirty="0"/>
              <a:t> AD, Google, Auth0, etc.).</a:t>
            </a:r>
          </a:p>
          <a:p>
            <a:pPr lvl="1"/>
            <a:r>
              <a:rPr lang="nl-BE" dirty="0"/>
              <a:t>De gebruiker ziet een login-scherm van deze Identity Provider.</a:t>
            </a:r>
          </a:p>
          <a:p>
            <a:pPr lvl="1"/>
            <a:r>
              <a:rPr lang="nl-BE" dirty="0"/>
              <a:t>De URL bevat verschillende parameters zoals: </a:t>
            </a:r>
          </a:p>
          <a:p>
            <a:pPr lvl="2"/>
            <a:r>
              <a:rPr lang="nl-BE" dirty="0" err="1"/>
              <a:t>client_id</a:t>
            </a:r>
            <a:r>
              <a:rPr lang="nl-BE" dirty="0"/>
              <a:t>: identificatie van de client</a:t>
            </a:r>
          </a:p>
          <a:p>
            <a:pPr lvl="2"/>
            <a:r>
              <a:rPr lang="nl-BE" dirty="0" err="1"/>
              <a:t>app.redirect_uri</a:t>
            </a:r>
            <a:r>
              <a:rPr lang="nl-BE" dirty="0"/>
              <a:t>: URL waarnaar de gebruiker wordt teruggestuurd na inloggen.</a:t>
            </a:r>
          </a:p>
          <a:p>
            <a:pPr lvl="2"/>
            <a:r>
              <a:rPr lang="nl-BE" dirty="0"/>
              <a:t>scope: de specifieke rechten die de applicatie nodig heeft </a:t>
            </a:r>
          </a:p>
          <a:p>
            <a:pPr lvl="2"/>
            <a:r>
              <a:rPr lang="nl-BE" dirty="0" err="1"/>
              <a:t>response_type</a:t>
            </a:r>
            <a:r>
              <a:rPr lang="nl-BE" dirty="0"/>
              <a:t>: meestal code </a:t>
            </a:r>
          </a:p>
          <a:p>
            <a:pPr lvl="2"/>
            <a:r>
              <a:rPr lang="nl-BE" dirty="0"/>
              <a:t>state: een unieke waarde om veiligheid te garanderen (tegen CSRF-aanvallen).</a:t>
            </a:r>
          </a:p>
        </p:txBody>
      </p:sp>
    </p:spTree>
    <p:extLst>
      <p:ext uri="{BB962C8B-B14F-4D97-AF65-F5344CB8AC3E}">
        <p14:creationId xmlns:p14="http://schemas.microsoft.com/office/powerpoint/2010/main" val="303519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3">
                                            <p:txEl>
                                              <p:pRg st="8" end="8"/>
                                            </p:txEl>
                                          </p:spTgt>
                                        </p:tgtEl>
                                        <p:attrNameLst>
                                          <p:attrName>style.visibility</p:attrName>
                                        </p:attrNameLst>
                                      </p:cBhvr>
                                      <p:to>
                                        <p:strVal val="visible"/>
                                      </p:to>
                                    </p:set>
                                    <p:animEffect transition="in" filter="fade">
                                      <p:cBhvr>
                                        <p:cTn id="45" dur="500"/>
                                        <p:tgtEl>
                                          <p:spTgt spid="3">
                                            <p:txEl>
                                              <p:pRg st="8" end="8"/>
                                            </p:txEl>
                                          </p:spTgt>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3">
                                            <p:txEl>
                                              <p:pRg st="9" end="9"/>
                                            </p:txEl>
                                          </p:spTgt>
                                        </p:tgtEl>
                                        <p:attrNameLst>
                                          <p:attrName>style.visibility</p:attrName>
                                        </p:attrNameLst>
                                      </p:cBhvr>
                                      <p:to>
                                        <p:strVal val="visible"/>
                                      </p:to>
                                    </p:set>
                                    <p:animEffect transition="in" filter="fade">
                                      <p:cBhvr>
                                        <p:cTn id="48" dur="500"/>
                                        <p:tgtEl>
                                          <p:spTgt spid="3">
                                            <p:txEl>
                                              <p:pRg st="9" end="9"/>
                                            </p:txEl>
                                          </p:spTgt>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3">
                                            <p:txEl>
                                              <p:pRg st="10" end="10"/>
                                            </p:txEl>
                                          </p:spTgt>
                                        </p:tgtEl>
                                        <p:attrNameLst>
                                          <p:attrName>style.visibility</p:attrName>
                                        </p:attrNameLst>
                                      </p:cBhvr>
                                      <p:to>
                                        <p:strVal val="visible"/>
                                      </p:to>
                                    </p:set>
                                    <p:animEffect transition="in" filter="fade">
                                      <p:cBhvr>
                                        <p:cTn id="51" dur="500"/>
                                        <p:tgtEl>
                                          <p:spTgt spid="3">
                                            <p:txEl>
                                              <p:pRg st="10" end="10"/>
                                            </p:txEl>
                                          </p:spTgt>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3">
                                            <p:txEl>
                                              <p:pRg st="11" end="11"/>
                                            </p:txEl>
                                          </p:spTgt>
                                        </p:tgtEl>
                                        <p:attrNameLst>
                                          <p:attrName>style.visibility</p:attrName>
                                        </p:attrNameLst>
                                      </p:cBhvr>
                                      <p:to>
                                        <p:strVal val="visible"/>
                                      </p:to>
                                    </p:set>
                                    <p:animEffect transition="in" filter="fade">
                                      <p:cBhvr>
                                        <p:cTn id="54"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DC6845-3E90-E8DF-C9C1-239FE8085C0A}"/>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EE3A76EA-869B-4FAB-F684-C7FD0DCC15CF}"/>
              </a:ext>
            </a:extLst>
          </p:cNvPr>
          <p:cNvSpPr>
            <a:spLocks noGrp="1"/>
          </p:cNvSpPr>
          <p:nvPr>
            <p:ph type="title"/>
          </p:nvPr>
        </p:nvSpPr>
        <p:spPr>
          <a:xfrm>
            <a:off x="259989" y="0"/>
            <a:ext cx="10917964" cy="794204"/>
          </a:xfrm>
        </p:spPr>
        <p:txBody>
          <a:bodyPr/>
          <a:lstStyle/>
          <a:p>
            <a:r>
              <a:rPr lang="nl-BE" dirty="0"/>
              <a:t>OAuth2 proces</a:t>
            </a:r>
          </a:p>
        </p:txBody>
      </p:sp>
      <p:sp>
        <p:nvSpPr>
          <p:cNvPr id="3" name="Tijdelijke aanduiding voor inhoud 2">
            <a:extLst>
              <a:ext uri="{FF2B5EF4-FFF2-40B4-BE49-F238E27FC236}">
                <a16:creationId xmlns:a16="http://schemas.microsoft.com/office/drawing/2014/main" id="{606526D0-5F6B-EF72-7BDC-16BCF148233F}"/>
              </a:ext>
            </a:extLst>
          </p:cNvPr>
          <p:cNvSpPr>
            <a:spLocks noGrp="1"/>
          </p:cNvSpPr>
          <p:nvPr>
            <p:ph idx="1"/>
          </p:nvPr>
        </p:nvSpPr>
        <p:spPr>
          <a:xfrm>
            <a:off x="435835" y="879232"/>
            <a:ext cx="11319389" cy="5799404"/>
          </a:xfrm>
        </p:spPr>
        <p:txBody>
          <a:bodyPr>
            <a:normAutofit lnSpcReduction="10000"/>
          </a:bodyPr>
          <a:lstStyle/>
          <a:p>
            <a:r>
              <a:rPr lang="nl-NL" dirty="0"/>
              <a:t>Gebruiker logt in bij Identity Provider</a:t>
            </a:r>
          </a:p>
          <a:p>
            <a:pPr lvl="1"/>
            <a:r>
              <a:rPr lang="nl-NL" dirty="0"/>
              <a:t>De gebruiker voert zijn gebruikersnaam en wachtwoord in op de loginpagina van de Identity Provider.</a:t>
            </a:r>
          </a:p>
          <a:p>
            <a:pPr lvl="1"/>
            <a:r>
              <a:rPr lang="nl-NL" dirty="0"/>
              <a:t>Eventueel volgt </a:t>
            </a:r>
            <a:r>
              <a:rPr lang="nl-NL" dirty="0" err="1"/>
              <a:t>multi</a:t>
            </a:r>
            <a:r>
              <a:rPr lang="nl-NL" dirty="0"/>
              <a:t>-factor authenticatie (MFA).</a:t>
            </a:r>
          </a:p>
          <a:p>
            <a:r>
              <a:rPr lang="nl-BE" dirty="0"/>
              <a:t>Identity Provider stuurt gebruiker terug met autorisatiecode</a:t>
            </a:r>
          </a:p>
          <a:p>
            <a:pPr lvl="1"/>
            <a:r>
              <a:rPr lang="nl-BE" dirty="0"/>
              <a:t>Na succesvolle login stuurt de Identity Provider de gebruiker terug naar de client-applicatie via de eerder opgegeven </a:t>
            </a:r>
            <a:r>
              <a:rPr lang="nl-BE" dirty="0" err="1"/>
              <a:t>redirect_uri</a:t>
            </a:r>
            <a:r>
              <a:rPr lang="nl-BE" dirty="0"/>
              <a:t>.</a:t>
            </a:r>
          </a:p>
          <a:p>
            <a:pPr lvl="1"/>
            <a:r>
              <a:rPr lang="nl-BE" dirty="0"/>
              <a:t>De gebruiker krijgt niet direct een access token, maar een tijdelijke autorisatiecode (</a:t>
            </a:r>
            <a:r>
              <a:rPr lang="nl-BE" dirty="0" err="1"/>
              <a:t>authorization</a:t>
            </a:r>
            <a:r>
              <a:rPr lang="nl-BE" dirty="0"/>
              <a:t> code) mee.</a:t>
            </a:r>
          </a:p>
          <a:p>
            <a:r>
              <a:rPr lang="nl-NL" dirty="0"/>
              <a:t>Client-app wisselt autorisatiecode om voor tokens</a:t>
            </a:r>
          </a:p>
          <a:p>
            <a:pPr lvl="1"/>
            <a:r>
              <a:rPr lang="nl-NL" dirty="0"/>
              <a:t>De client stuurt de ontvangen autorisatiecode terug naar de Identity Provider (server-</a:t>
            </a:r>
            <a:r>
              <a:rPr lang="nl-NL" dirty="0" err="1"/>
              <a:t>to</a:t>
            </a:r>
            <a:r>
              <a:rPr lang="nl-NL" dirty="0"/>
              <a:t>-server). Hiermee voorkomt men dat tokens via de browser lekken.</a:t>
            </a:r>
          </a:p>
          <a:p>
            <a:pPr lvl="1"/>
            <a:r>
              <a:rPr lang="nl-NL" dirty="0"/>
              <a:t>De client vraagt daarmee tokens op:</a:t>
            </a:r>
          </a:p>
          <a:p>
            <a:pPr lvl="2"/>
            <a:r>
              <a:rPr lang="nl-NL" dirty="0"/>
              <a:t>ID token (JWT, bevat gebruikersgegevens en bevestigt identiteit van gebruiker)</a:t>
            </a:r>
          </a:p>
          <a:p>
            <a:pPr lvl="2"/>
            <a:r>
              <a:rPr lang="nl-NL" dirty="0"/>
              <a:t>Access token (JWT, om </a:t>
            </a:r>
            <a:r>
              <a:rPr lang="nl-NL" dirty="0" err="1"/>
              <a:t>API's</a:t>
            </a:r>
            <a:r>
              <a:rPr lang="nl-NL" dirty="0"/>
              <a:t> aan te spreken)</a:t>
            </a:r>
          </a:p>
          <a:p>
            <a:pPr lvl="2"/>
            <a:r>
              <a:rPr lang="nl-NL" dirty="0"/>
              <a:t>Optioneel een </a:t>
            </a:r>
            <a:r>
              <a:rPr lang="nl-NL" dirty="0" err="1"/>
              <a:t>Refresh</a:t>
            </a:r>
            <a:r>
              <a:rPr lang="nl-NL" dirty="0"/>
              <a:t> token (om tokens later te vernieuwen)</a:t>
            </a:r>
            <a:endParaRPr lang="nl-BE" dirty="0"/>
          </a:p>
        </p:txBody>
      </p:sp>
    </p:spTree>
    <p:extLst>
      <p:ext uri="{BB962C8B-B14F-4D97-AF65-F5344CB8AC3E}">
        <p14:creationId xmlns:p14="http://schemas.microsoft.com/office/powerpoint/2010/main" val="30511169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3">
                                            <p:txEl>
                                              <p:pRg st="10" end="10"/>
                                            </p:txEl>
                                          </p:spTgt>
                                        </p:tgtEl>
                                        <p:attrNameLst>
                                          <p:attrName>style.visibility</p:attrName>
                                        </p:attrNameLst>
                                      </p:cBhvr>
                                      <p:to>
                                        <p:strVal val="visible"/>
                                      </p:to>
                                    </p:set>
                                    <p:animEffect transition="in" filter="fade">
                                      <p:cBhvr>
                                        <p:cTn id="57" dur="500"/>
                                        <p:tgtEl>
                                          <p:spTgt spid="3">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3">
                                            <p:txEl>
                                              <p:pRg st="11" end="11"/>
                                            </p:txEl>
                                          </p:spTgt>
                                        </p:tgtEl>
                                        <p:attrNameLst>
                                          <p:attrName>style.visibility</p:attrName>
                                        </p:attrNameLst>
                                      </p:cBhvr>
                                      <p:to>
                                        <p:strVal val="visible"/>
                                      </p:to>
                                    </p:set>
                                    <p:animEffect transition="in" filter="fade">
                                      <p:cBhvr>
                                        <p:cTn id="62"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6616C5-C533-A6D7-551D-1CDAF20B100B}"/>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F4D2C401-989A-27B4-D4F7-92C41BC497B4}"/>
              </a:ext>
            </a:extLst>
          </p:cNvPr>
          <p:cNvSpPr>
            <a:spLocks noGrp="1"/>
          </p:cNvSpPr>
          <p:nvPr>
            <p:ph type="title"/>
          </p:nvPr>
        </p:nvSpPr>
        <p:spPr>
          <a:xfrm>
            <a:off x="312743" y="0"/>
            <a:ext cx="10917964" cy="794204"/>
          </a:xfrm>
        </p:spPr>
        <p:txBody>
          <a:bodyPr/>
          <a:lstStyle/>
          <a:p>
            <a:r>
              <a:rPr lang="nl-BE" dirty="0"/>
              <a:t>OAuth2 proces</a:t>
            </a:r>
          </a:p>
        </p:txBody>
      </p:sp>
      <p:sp>
        <p:nvSpPr>
          <p:cNvPr id="3" name="Tijdelijke aanduiding voor inhoud 2">
            <a:extLst>
              <a:ext uri="{FF2B5EF4-FFF2-40B4-BE49-F238E27FC236}">
                <a16:creationId xmlns:a16="http://schemas.microsoft.com/office/drawing/2014/main" id="{D46536D7-6781-D286-0187-E8D1357CF243}"/>
              </a:ext>
            </a:extLst>
          </p:cNvPr>
          <p:cNvSpPr>
            <a:spLocks noGrp="1"/>
          </p:cNvSpPr>
          <p:nvPr>
            <p:ph idx="1"/>
          </p:nvPr>
        </p:nvSpPr>
        <p:spPr>
          <a:xfrm>
            <a:off x="435835" y="794204"/>
            <a:ext cx="11319389" cy="5905534"/>
          </a:xfrm>
        </p:spPr>
        <p:txBody>
          <a:bodyPr>
            <a:normAutofit lnSpcReduction="10000"/>
          </a:bodyPr>
          <a:lstStyle/>
          <a:p>
            <a:r>
              <a:rPr lang="nl-NL" dirty="0"/>
              <a:t>Client ontvangt tokens en slaat ze veilig op</a:t>
            </a:r>
          </a:p>
          <a:p>
            <a:pPr lvl="1"/>
            <a:r>
              <a:rPr lang="nl-NL" dirty="0"/>
              <a:t>De client bewaart deze tokens (meestal in geheugen of veilig opgeslagen).</a:t>
            </a:r>
          </a:p>
          <a:p>
            <a:pPr lvl="1"/>
            <a:r>
              <a:rPr lang="nl-NL" dirty="0"/>
              <a:t>Een ID-token bevat informatie over gebruiker (bijv. naam, e-mail).</a:t>
            </a:r>
          </a:p>
          <a:p>
            <a:pPr lvl="1"/>
            <a:r>
              <a:rPr lang="nl-NL" dirty="0"/>
              <a:t>Access token bevat specifieke rechten (scopes) die aangevraagd werden.</a:t>
            </a:r>
          </a:p>
          <a:p>
            <a:r>
              <a:rPr lang="nl-NL" dirty="0"/>
              <a:t>De Client gebruikt de Access Tokens om </a:t>
            </a:r>
            <a:r>
              <a:rPr lang="nl-NL" dirty="0" err="1"/>
              <a:t>API’s</a:t>
            </a:r>
            <a:r>
              <a:rPr lang="nl-NL" dirty="0"/>
              <a:t> aan te spreken</a:t>
            </a:r>
          </a:p>
          <a:p>
            <a:pPr lvl="1"/>
            <a:r>
              <a:rPr lang="nl-NL" dirty="0"/>
              <a:t>Als de gebruiker bijvoorbeeld gegevens wil opvragen, stuurt de client het access token mee met elke API-aanvraag.</a:t>
            </a:r>
          </a:p>
          <a:p>
            <a:pPr lvl="1"/>
            <a:r>
              <a:rPr lang="nl-NL" dirty="0"/>
              <a:t>Deze access tokens zijn meestal </a:t>
            </a:r>
            <a:r>
              <a:rPr lang="nl-NL" dirty="0" err="1"/>
              <a:t>JWT’s</a:t>
            </a:r>
            <a:endParaRPr lang="nl-NL" dirty="0"/>
          </a:p>
          <a:p>
            <a:r>
              <a:rPr lang="nl-NL" dirty="0"/>
              <a:t>De API valideert de access token zelfstandig</a:t>
            </a:r>
          </a:p>
          <a:p>
            <a:pPr lvl="1"/>
            <a:r>
              <a:rPr lang="nl-NL" dirty="0"/>
              <a:t>De API voert zelfstandig validatie uit op het ontvangen JWT:</a:t>
            </a:r>
          </a:p>
          <a:p>
            <a:pPr lvl="2"/>
            <a:r>
              <a:rPr lang="nl-NL" dirty="0"/>
              <a:t>Controle van de </a:t>
            </a:r>
            <a:r>
              <a:rPr lang="nl-NL" dirty="0" err="1"/>
              <a:t>signature</a:t>
            </a:r>
            <a:r>
              <a:rPr lang="nl-NL" dirty="0"/>
              <a:t> met publieke sleutel</a:t>
            </a:r>
          </a:p>
          <a:p>
            <a:pPr lvl="2"/>
            <a:r>
              <a:rPr lang="nl-NL" dirty="0"/>
              <a:t>Controle van de claims zoals:</a:t>
            </a:r>
          </a:p>
          <a:p>
            <a:pPr lvl="3"/>
            <a:r>
              <a:rPr lang="nl-NL" dirty="0" err="1"/>
              <a:t>exp</a:t>
            </a:r>
            <a:r>
              <a:rPr lang="nl-NL" dirty="0"/>
              <a:t>: is het token nog geldig?</a:t>
            </a:r>
          </a:p>
          <a:p>
            <a:pPr lvl="3"/>
            <a:r>
              <a:rPr lang="nl-NL" dirty="0" err="1"/>
              <a:t>aud</a:t>
            </a:r>
            <a:r>
              <a:rPr lang="nl-NL" dirty="0"/>
              <a:t>: is het token voor deze API bedoeld?</a:t>
            </a:r>
          </a:p>
          <a:p>
            <a:pPr lvl="3"/>
            <a:r>
              <a:rPr lang="nl-NL" dirty="0" err="1"/>
              <a:t>iss</a:t>
            </a:r>
            <a:r>
              <a:rPr lang="nl-NL" dirty="0"/>
              <a:t>: vertrouwt de API deze </a:t>
            </a:r>
            <a:r>
              <a:rPr lang="nl-NL" dirty="0" err="1"/>
              <a:t>issuer</a:t>
            </a:r>
            <a:r>
              <a:rPr lang="nl-NL" dirty="0"/>
              <a:t>?</a:t>
            </a:r>
          </a:p>
          <a:p>
            <a:pPr lvl="3"/>
            <a:r>
              <a:rPr lang="nl-NL" dirty="0"/>
              <a:t>Scopes: heeft gebruiker toegang tot deze specifieke data?</a:t>
            </a:r>
            <a:endParaRPr lang="nl-BE" dirty="0"/>
          </a:p>
        </p:txBody>
      </p:sp>
    </p:spTree>
    <p:extLst>
      <p:ext uri="{BB962C8B-B14F-4D97-AF65-F5344CB8AC3E}">
        <p14:creationId xmlns:p14="http://schemas.microsoft.com/office/powerpoint/2010/main" val="32183147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3">
                                            <p:txEl>
                                              <p:pRg st="10" end="10"/>
                                            </p:txEl>
                                          </p:spTgt>
                                        </p:tgtEl>
                                        <p:attrNameLst>
                                          <p:attrName>style.visibility</p:attrName>
                                        </p:attrNameLst>
                                      </p:cBhvr>
                                      <p:to>
                                        <p:strVal val="visible"/>
                                      </p:to>
                                    </p:set>
                                    <p:animEffect transition="in" filter="fade">
                                      <p:cBhvr>
                                        <p:cTn id="57" dur="500"/>
                                        <p:tgtEl>
                                          <p:spTgt spid="3">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3">
                                            <p:txEl>
                                              <p:pRg st="11" end="11"/>
                                            </p:txEl>
                                          </p:spTgt>
                                        </p:tgtEl>
                                        <p:attrNameLst>
                                          <p:attrName>style.visibility</p:attrName>
                                        </p:attrNameLst>
                                      </p:cBhvr>
                                      <p:to>
                                        <p:strVal val="visible"/>
                                      </p:to>
                                    </p:set>
                                    <p:animEffect transition="in" filter="fade">
                                      <p:cBhvr>
                                        <p:cTn id="62" dur="500"/>
                                        <p:tgtEl>
                                          <p:spTgt spid="3">
                                            <p:txEl>
                                              <p:pRg st="11" end="11"/>
                                            </p:txEl>
                                          </p:spTgt>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3">
                                            <p:txEl>
                                              <p:pRg st="12" end="12"/>
                                            </p:txEl>
                                          </p:spTgt>
                                        </p:tgtEl>
                                        <p:attrNameLst>
                                          <p:attrName>style.visibility</p:attrName>
                                        </p:attrNameLst>
                                      </p:cBhvr>
                                      <p:to>
                                        <p:strVal val="visible"/>
                                      </p:to>
                                    </p:set>
                                    <p:animEffect transition="in" filter="fade">
                                      <p:cBhvr>
                                        <p:cTn id="65" dur="500"/>
                                        <p:tgtEl>
                                          <p:spTgt spid="3">
                                            <p:txEl>
                                              <p:pRg st="12" end="12"/>
                                            </p:txEl>
                                          </p:spTgt>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3">
                                            <p:txEl>
                                              <p:pRg st="13" end="13"/>
                                            </p:txEl>
                                          </p:spTgt>
                                        </p:tgtEl>
                                        <p:attrNameLst>
                                          <p:attrName>style.visibility</p:attrName>
                                        </p:attrNameLst>
                                      </p:cBhvr>
                                      <p:to>
                                        <p:strVal val="visible"/>
                                      </p:to>
                                    </p:set>
                                    <p:animEffect transition="in" filter="fade">
                                      <p:cBhvr>
                                        <p:cTn id="68" dur="500"/>
                                        <p:tgtEl>
                                          <p:spTgt spid="3">
                                            <p:txEl>
                                              <p:pRg st="13" end="13"/>
                                            </p:txEl>
                                          </p:spTgt>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3">
                                            <p:txEl>
                                              <p:pRg st="14" end="14"/>
                                            </p:txEl>
                                          </p:spTgt>
                                        </p:tgtEl>
                                        <p:attrNameLst>
                                          <p:attrName>style.visibility</p:attrName>
                                        </p:attrNameLst>
                                      </p:cBhvr>
                                      <p:to>
                                        <p:strVal val="visible"/>
                                      </p:to>
                                    </p:set>
                                    <p:animEffect transition="in" filter="fade">
                                      <p:cBhvr>
                                        <p:cTn id="71" dur="500"/>
                                        <p:tgtEl>
                                          <p:spTgt spid="3">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35836" y="179365"/>
            <a:ext cx="10917964" cy="794204"/>
          </a:xfrm>
        </p:spPr>
        <p:txBody>
          <a:bodyPr/>
          <a:lstStyle/>
          <a:p>
            <a:r>
              <a:rPr lang="nl-BE" dirty="0"/>
              <a:t>Wat is beveiliging?</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435835" y="1079770"/>
            <a:ext cx="11319389" cy="5519438"/>
          </a:xfrm>
        </p:spPr>
        <p:txBody>
          <a:bodyPr>
            <a:normAutofit/>
          </a:bodyPr>
          <a:lstStyle/>
          <a:p>
            <a:r>
              <a:rPr lang="nl-BE" dirty="0"/>
              <a:t>Zowel privé als in een professionele omgeving willen we onze</a:t>
            </a:r>
            <a:r>
              <a:rPr lang="nl-NL" dirty="0"/>
              <a:t> computersystemen, netwerken en data beschermen tegen ongeautoriseerde toegang, aanvallen en schade.</a:t>
            </a:r>
          </a:p>
          <a:p>
            <a:pPr lvl="1"/>
            <a:r>
              <a:rPr lang="nl-NL" dirty="0"/>
              <a:t>Vroeger lag de focus op fysieke beveiliging van servers.</a:t>
            </a:r>
          </a:p>
          <a:p>
            <a:pPr lvl="2"/>
            <a:r>
              <a:rPr lang="nl-NL" dirty="0"/>
              <a:t>1970s-1980s: Beveiliging draaide vooral om fysieke toegang tot mainframes </a:t>
            </a:r>
          </a:p>
          <a:p>
            <a:pPr lvl="1"/>
            <a:r>
              <a:rPr lang="nl-NL" dirty="0"/>
              <a:t>Later werd netwerkbeveiliging belangrijker door het opkomen van bedrijfsnetwerken.</a:t>
            </a:r>
          </a:p>
          <a:p>
            <a:pPr lvl="2"/>
            <a:r>
              <a:rPr lang="nl-NL" dirty="0"/>
              <a:t>1990s: Opkomst van bedrijfsnetwerken</a:t>
            </a:r>
          </a:p>
          <a:p>
            <a:pPr lvl="2"/>
            <a:r>
              <a:rPr lang="nl-NL" dirty="0"/>
              <a:t>eerste firewalls en wachtwoordbeveiliging</a:t>
            </a:r>
          </a:p>
          <a:p>
            <a:pPr lvl="1"/>
            <a:r>
              <a:rPr lang="nl-NL" dirty="0"/>
              <a:t>Met de groei van het internet werd web beveiliging heel cruciaal.</a:t>
            </a:r>
          </a:p>
          <a:p>
            <a:pPr lvl="2"/>
            <a:r>
              <a:rPr lang="nl-NL" dirty="0"/>
              <a:t>2000s: Internet en e-commerce groeiden -&gt; </a:t>
            </a:r>
            <a:r>
              <a:rPr lang="nl-NL" dirty="0" err="1"/>
              <a:t>phishing</a:t>
            </a:r>
            <a:r>
              <a:rPr lang="nl-NL" dirty="0"/>
              <a:t>, malware, en data-</a:t>
            </a:r>
            <a:r>
              <a:rPr lang="nl-NL" dirty="0" err="1"/>
              <a:t>exfiltratie</a:t>
            </a:r>
            <a:r>
              <a:rPr lang="nl-NL" dirty="0"/>
              <a:t> werden bedreigingen.</a:t>
            </a:r>
          </a:p>
          <a:p>
            <a:pPr lvl="1"/>
            <a:r>
              <a:rPr lang="nl-NL" dirty="0"/>
              <a:t>Als ontwikkelaars spelen we een sleutelrol in het beveiligen van webapplicaties.</a:t>
            </a:r>
          </a:p>
          <a:p>
            <a:pPr lvl="2"/>
            <a:r>
              <a:rPr lang="nl-BE" dirty="0"/>
              <a:t>2010s-heden: Cloud computing en webapplicaties -&gt; focus op encryptie, authenticatie en zero-trust security.</a:t>
            </a:r>
          </a:p>
        </p:txBody>
      </p:sp>
    </p:spTree>
    <p:extLst>
      <p:ext uri="{BB962C8B-B14F-4D97-AF65-F5344CB8AC3E}">
        <p14:creationId xmlns:p14="http://schemas.microsoft.com/office/powerpoint/2010/main" val="25105434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735DC5-B88B-FB0B-FCB2-D427A6491F71}"/>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800D967E-15FB-4A50-0884-1E3A72F0862A}"/>
              </a:ext>
            </a:extLst>
          </p:cNvPr>
          <p:cNvSpPr>
            <a:spLocks noGrp="1"/>
          </p:cNvSpPr>
          <p:nvPr>
            <p:ph type="title"/>
          </p:nvPr>
        </p:nvSpPr>
        <p:spPr>
          <a:xfrm>
            <a:off x="435836" y="179365"/>
            <a:ext cx="10917964" cy="794204"/>
          </a:xfrm>
        </p:spPr>
        <p:txBody>
          <a:bodyPr/>
          <a:lstStyle/>
          <a:p>
            <a:r>
              <a:rPr lang="nl-BE" dirty="0"/>
              <a:t>OAuth2 proces</a:t>
            </a:r>
          </a:p>
        </p:txBody>
      </p:sp>
      <p:sp>
        <p:nvSpPr>
          <p:cNvPr id="3" name="Tijdelijke aanduiding voor inhoud 2">
            <a:extLst>
              <a:ext uri="{FF2B5EF4-FFF2-40B4-BE49-F238E27FC236}">
                <a16:creationId xmlns:a16="http://schemas.microsoft.com/office/drawing/2014/main" id="{DAF82601-4CDB-C795-817A-1D771CE53022}"/>
              </a:ext>
            </a:extLst>
          </p:cNvPr>
          <p:cNvSpPr>
            <a:spLocks noGrp="1"/>
          </p:cNvSpPr>
          <p:nvPr>
            <p:ph idx="1"/>
          </p:nvPr>
        </p:nvSpPr>
        <p:spPr>
          <a:xfrm>
            <a:off x="435835" y="1079770"/>
            <a:ext cx="11319389" cy="5287473"/>
          </a:xfrm>
        </p:spPr>
        <p:txBody>
          <a:bodyPr>
            <a:normAutofit/>
          </a:bodyPr>
          <a:lstStyle/>
          <a:p>
            <a:r>
              <a:rPr lang="nl-NL" dirty="0"/>
              <a:t>API stuurt gegevens terug naar Client</a:t>
            </a:r>
          </a:p>
          <a:p>
            <a:pPr lvl="1"/>
            <a:r>
              <a:rPr lang="nl-NL" dirty="0"/>
              <a:t>Als alle controles positief zijn, stuurt de API gevraagde gegevens terug.</a:t>
            </a:r>
          </a:p>
          <a:p>
            <a:pPr lvl="1"/>
            <a:r>
              <a:rPr lang="nl-NL" dirty="0"/>
              <a:t>Als het JWT niet geldig is, volgt een foutmelding (401 </a:t>
            </a:r>
            <a:r>
              <a:rPr lang="nl-NL" dirty="0" err="1"/>
              <a:t>Unauthorized</a:t>
            </a:r>
            <a:r>
              <a:rPr lang="nl-NL" dirty="0"/>
              <a:t>).</a:t>
            </a:r>
          </a:p>
          <a:p>
            <a:r>
              <a:rPr lang="nl-NL" dirty="0"/>
              <a:t>Client verwerkt de gegevens en toont deze aan de gebruiker</a:t>
            </a:r>
          </a:p>
          <a:p>
            <a:pPr lvl="1"/>
            <a:r>
              <a:rPr lang="nl-NL" dirty="0"/>
              <a:t>De gebruiker krijgt de gegevens in de applicatie te zien, afhankelijk van zijn rechten.</a:t>
            </a:r>
          </a:p>
          <a:p>
            <a:r>
              <a:rPr lang="nl-NL" dirty="0"/>
              <a:t>Access tokens vernieuwen </a:t>
            </a:r>
          </a:p>
          <a:p>
            <a:pPr lvl="1"/>
            <a:r>
              <a:rPr lang="nl-NL" dirty="0"/>
              <a:t>Optioneel met </a:t>
            </a:r>
            <a:r>
              <a:rPr lang="nl-NL" dirty="0" err="1"/>
              <a:t>refresh</a:t>
            </a:r>
            <a:r>
              <a:rPr lang="nl-NL" dirty="0"/>
              <a:t> tokens</a:t>
            </a:r>
          </a:p>
          <a:p>
            <a:pPr lvl="1"/>
            <a:r>
              <a:rPr lang="nl-NL" dirty="0"/>
              <a:t>Als het token verloopt, kan de client met een </a:t>
            </a:r>
            <a:r>
              <a:rPr lang="nl-NL" dirty="0" err="1"/>
              <a:t>refresh</a:t>
            </a:r>
            <a:r>
              <a:rPr lang="nl-NL" dirty="0"/>
              <a:t> token automatisch nieuwe tokens opvragen, zonder dat gebruiker opnieuw hoeft in te loggen.</a:t>
            </a:r>
            <a:endParaRPr lang="nl-BE" dirty="0"/>
          </a:p>
        </p:txBody>
      </p:sp>
    </p:spTree>
    <p:extLst>
      <p:ext uri="{BB962C8B-B14F-4D97-AF65-F5344CB8AC3E}">
        <p14:creationId xmlns:p14="http://schemas.microsoft.com/office/powerpoint/2010/main" val="25948250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4731A6-F452-7BCC-D1EC-C53C68138781}"/>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57C1B154-EBAD-89F5-17D3-0E6994D3F07D}"/>
              </a:ext>
            </a:extLst>
          </p:cNvPr>
          <p:cNvSpPr>
            <a:spLocks noGrp="1"/>
          </p:cNvSpPr>
          <p:nvPr>
            <p:ph type="title"/>
          </p:nvPr>
        </p:nvSpPr>
        <p:spPr>
          <a:xfrm>
            <a:off x="435835" y="0"/>
            <a:ext cx="10917964" cy="512177"/>
          </a:xfrm>
        </p:spPr>
        <p:style>
          <a:lnRef idx="2">
            <a:schemeClr val="accent3">
              <a:shade val="15000"/>
            </a:schemeClr>
          </a:lnRef>
          <a:fillRef idx="1">
            <a:schemeClr val="accent3"/>
          </a:fillRef>
          <a:effectRef idx="0">
            <a:schemeClr val="accent3"/>
          </a:effectRef>
          <a:fontRef idx="minor">
            <a:schemeClr val="lt1"/>
          </a:fontRef>
        </p:style>
        <p:txBody>
          <a:bodyPr>
            <a:normAutofit fontScale="90000"/>
          </a:bodyPr>
          <a:lstStyle/>
          <a:p>
            <a:r>
              <a:rPr lang="nl-BE" dirty="0"/>
              <a:t>OAuth2: schematische voorstelling</a:t>
            </a:r>
          </a:p>
        </p:txBody>
      </p:sp>
      <p:sp>
        <p:nvSpPr>
          <p:cNvPr id="3" name="Tijdelijke aanduiding voor inhoud 2">
            <a:extLst>
              <a:ext uri="{FF2B5EF4-FFF2-40B4-BE49-F238E27FC236}">
                <a16:creationId xmlns:a16="http://schemas.microsoft.com/office/drawing/2014/main" id="{69E8816D-B9A6-5AD7-8479-F00D0523E9C5}"/>
              </a:ext>
            </a:extLst>
          </p:cNvPr>
          <p:cNvSpPr>
            <a:spLocks noGrp="1"/>
          </p:cNvSpPr>
          <p:nvPr>
            <p:ph idx="1"/>
          </p:nvPr>
        </p:nvSpPr>
        <p:spPr>
          <a:xfrm>
            <a:off x="435835" y="879894"/>
            <a:ext cx="11319389" cy="5798741"/>
          </a:xfrm>
        </p:spPr>
        <p:txBody>
          <a:bodyPr>
            <a:normAutofit/>
          </a:bodyPr>
          <a:lstStyle/>
          <a:p>
            <a:endParaRPr lang="nl-NL" dirty="0"/>
          </a:p>
          <a:p>
            <a:pPr marL="457200" lvl="1" indent="0">
              <a:buNone/>
            </a:pPr>
            <a:endParaRPr lang="nl-BE" dirty="0"/>
          </a:p>
        </p:txBody>
      </p:sp>
      <p:grpSp>
        <p:nvGrpSpPr>
          <p:cNvPr id="31" name="Group 30">
            <a:extLst>
              <a:ext uri="{FF2B5EF4-FFF2-40B4-BE49-F238E27FC236}">
                <a16:creationId xmlns:a16="http://schemas.microsoft.com/office/drawing/2014/main" id="{6A7A1EAE-4320-BCAE-F7A8-DFDE394BFD82}"/>
              </a:ext>
            </a:extLst>
          </p:cNvPr>
          <p:cNvGrpSpPr/>
          <p:nvPr/>
        </p:nvGrpSpPr>
        <p:grpSpPr>
          <a:xfrm>
            <a:off x="51064" y="680562"/>
            <a:ext cx="1716399" cy="2006909"/>
            <a:chOff x="51064" y="680562"/>
            <a:chExt cx="1716399" cy="2006909"/>
          </a:xfrm>
        </p:grpSpPr>
        <p:pic>
          <p:nvPicPr>
            <p:cNvPr id="9" name="Picture 8" descr="A person sitting at a desk with a computer&#10;&#10;AI-generated content may be incorrect.">
              <a:extLst>
                <a:ext uri="{FF2B5EF4-FFF2-40B4-BE49-F238E27FC236}">
                  <a16:creationId xmlns:a16="http://schemas.microsoft.com/office/drawing/2014/main" id="{6C95C069-F721-830E-4296-7FAB075792B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6789" y="1182521"/>
              <a:ext cx="1504950" cy="1504950"/>
            </a:xfrm>
            <a:prstGeom prst="rect">
              <a:avLst/>
            </a:prstGeom>
          </p:spPr>
        </p:pic>
        <p:sp>
          <p:nvSpPr>
            <p:cNvPr id="6" name="TextBox 5">
              <a:extLst>
                <a:ext uri="{FF2B5EF4-FFF2-40B4-BE49-F238E27FC236}">
                  <a16:creationId xmlns:a16="http://schemas.microsoft.com/office/drawing/2014/main" id="{4D6CF9A6-C1DC-5407-50D3-4532205F8526}"/>
                </a:ext>
              </a:extLst>
            </p:cNvPr>
            <p:cNvSpPr txBox="1"/>
            <p:nvPr/>
          </p:nvSpPr>
          <p:spPr>
            <a:xfrm>
              <a:off x="51064" y="680562"/>
              <a:ext cx="1716399" cy="523220"/>
            </a:xfrm>
            <a:prstGeom prst="rect">
              <a:avLst/>
            </a:prstGeom>
            <a:noFill/>
          </p:spPr>
          <p:txBody>
            <a:bodyPr wrap="square" rtlCol="0">
              <a:spAutoFit/>
            </a:bodyPr>
            <a:lstStyle/>
            <a:p>
              <a:pPr algn="ctr"/>
              <a:r>
                <a:rPr lang="nl-BE" sz="1400" dirty="0"/>
                <a:t>Onze gewaardeerde gebruiker</a:t>
              </a:r>
            </a:p>
          </p:txBody>
        </p:sp>
      </p:grpSp>
      <p:grpSp>
        <p:nvGrpSpPr>
          <p:cNvPr id="34" name="Group 33">
            <a:extLst>
              <a:ext uri="{FF2B5EF4-FFF2-40B4-BE49-F238E27FC236}">
                <a16:creationId xmlns:a16="http://schemas.microsoft.com/office/drawing/2014/main" id="{B199EC79-3DC1-FD56-C8F0-42009763E4FE}"/>
              </a:ext>
            </a:extLst>
          </p:cNvPr>
          <p:cNvGrpSpPr/>
          <p:nvPr/>
        </p:nvGrpSpPr>
        <p:grpSpPr>
          <a:xfrm>
            <a:off x="8790082" y="736442"/>
            <a:ext cx="3375895" cy="3325893"/>
            <a:chOff x="8790082" y="736442"/>
            <a:chExt cx="3375895" cy="3325893"/>
          </a:xfrm>
        </p:grpSpPr>
        <p:grpSp>
          <p:nvGrpSpPr>
            <p:cNvPr id="10" name="Group 9">
              <a:extLst>
                <a:ext uri="{FF2B5EF4-FFF2-40B4-BE49-F238E27FC236}">
                  <a16:creationId xmlns:a16="http://schemas.microsoft.com/office/drawing/2014/main" id="{956EA9BC-74AA-A192-26F9-219814B985D5}"/>
                </a:ext>
              </a:extLst>
            </p:cNvPr>
            <p:cNvGrpSpPr/>
            <p:nvPr/>
          </p:nvGrpSpPr>
          <p:grpSpPr>
            <a:xfrm>
              <a:off x="9139054" y="1121447"/>
              <a:ext cx="3026923" cy="2940888"/>
              <a:chOff x="9165077" y="1153306"/>
              <a:chExt cx="3026923" cy="2940888"/>
            </a:xfrm>
          </p:grpSpPr>
          <p:pic>
            <p:nvPicPr>
              <p:cNvPr id="14" name="Picture 13" descr="A black box on a cloud&#10;&#10;AI-generated content may be incorrect.">
                <a:extLst>
                  <a:ext uri="{FF2B5EF4-FFF2-40B4-BE49-F238E27FC236}">
                    <a16:creationId xmlns:a16="http://schemas.microsoft.com/office/drawing/2014/main" id="{08E619AE-87E9-32EC-A2A1-65F0C43F854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65077" y="1153306"/>
                <a:ext cx="1600200" cy="1600200"/>
              </a:xfrm>
              <a:prstGeom prst="rect">
                <a:avLst/>
              </a:prstGeom>
            </p:spPr>
          </p:pic>
          <p:pic>
            <p:nvPicPr>
              <p:cNvPr id="4" name="Picture 3" descr="A black box on a cloud&#10;&#10;AI-generated content may be incorrect.">
                <a:extLst>
                  <a:ext uri="{FF2B5EF4-FFF2-40B4-BE49-F238E27FC236}">
                    <a16:creationId xmlns:a16="http://schemas.microsoft.com/office/drawing/2014/main" id="{EB2B4AF8-89AE-A8F3-2B3F-BA87E8B3FD8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13797" y="1823650"/>
                <a:ext cx="1600200" cy="1600200"/>
              </a:xfrm>
              <a:prstGeom prst="rect">
                <a:avLst/>
              </a:prstGeom>
            </p:spPr>
          </p:pic>
          <p:pic>
            <p:nvPicPr>
              <p:cNvPr id="5" name="Picture 4" descr="A black box on a cloud&#10;&#10;AI-generated content may be incorrect.">
                <a:extLst>
                  <a:ext uri="{FF2B5EF4-FFF2-40B4-BE49-F238E27FC236}">
                    <a16:creationId xmlns:a16="http://schemas.microsoft.com/office/drawing/2014/main" id="{473B81CD-DE7E-9D47-4526-E9E136719D5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91800" y="2493994"/>
                <a:ext cx="1600200" cy="1600200"/>
              </a:xfrm>
              <a:prstGeom prst="rect">
                <a:avLst/>
              </a:prstGeom>
            </p:spPr>
          </p:pic>
        </p:grpSp>
        <p:sp>
          <p:nvSpPr>
            <p:cNvPr id="8" name="TextBox 7">
              <a:extLst>
                <a:ext uri="{FF2B5EF4-FFF2-40B4-BE49-F238E27FC236}">
                  <a16:creationId xmlns:a16="http://schemas.microsoft.com/office/drawing/2014/main" id="{20AE2439-CF68-4F0B-857A-EA1C2F92FDE2}"/>
                </a:ext>
              </a:extLst>
            </p:cNvPr>
            <p:cNvSpPr txBox="1"/>
            <p:nvPr/>
          </p:nvSpPr>
          <p:spPr>
            <a:xfrm>
              <a:off x="8790082" y="736442"/>
              <a:ext cx="2965142" cy="523220"/>
            </a:xfrm>
            <a:prstGeom prst="rect">
              <a:avLst/>
            </a:prstGeom>
            <a:noFill/>
          </p:spPr>
          <p:txBody>
            <a:bodyPr wrap="square" rtlCol="0">
              <a:spAutoFit/>
            </a:bodyPr>
            <a:lstStyle/>
            <a:p>
              <a:pPr algn="ctr"/>
              <a:r>
                <a:rPr lang="nl-BE" sz="1400" dirty="0"/>
                <a:t>De </a:t>
              </a:r>
              <a:r>
                <a:rPr lang="nl-BE" sz="1400" dirty="0" err="1"/>
                <a:t>API’s</a:t>
              </a:r>
              <a:r>
                <a:rPr lang="nl-BE" sz="1400" dirty="0"/>
                <a:t> waar de schatten aan data begraven liggen</a:t>
              </a:r>
            </a:p>
          </p:txBody>
        </p:sp>
      </p:grpSp>
      <p:sp>
        <p:nvSpPr>
          <p:cNvPr id="12" name="Arrow: Right 11">
            <a:extLst>
              <a:ext uri="{FF2B5EF4-FFF2-40B4-BE49-F238E27FC236}">
                <a16:creationId xmlns:a16="http://schemas.microsoft.com/office/drawing/2014/main" id="{52BBE72B-AC22-14E2-AC9C-AC3F67700B25}"/>
              </a:ext>
            </a:extLst>
          </p:cNvPr>
          <p:cNvSpPr/>
          <p:nvPr/>
        </p:nvSpPr>
        <p:spPr>
          <a:xfrm>
            <a:off x="1901187" y="2158427"/>
            <a:ext cx="2061686" cy="41705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nl-BE" sz="1100" dirty="0"/>
              <a:t>Opent app</a:t>
            </a:r>
          </a:p>
        </p:txBody>
      </p:sp>
      <p:sp>
        <p:nvSpPr>
          <p:cNvPr id="13" name="Arrow: Right 12">
            <a:extLst>
              <a:ext uri="{FF2B5EF4-FFF2-40B4-BE49-F238E27FC236}">
                <a16:creationId xmlns:a16="http://schemas.microsoft.com/office/drawing/2014/main" id="{A0AD3A1B-6941-94D1-3663-1A2C42800719}"/>
              </a:ext>
            </a:extLst>
          </p:cNvPr>
          <p:cNvSpPr/>
          <p:nvPr/>
        </p:nvSpPr>
        <p:spPr>
          <a:xfrm>
            <a:off x="4261277" y="2324121"/>
            <a:ext cx="2179032" cy="535541"/>
          </a:xfrm>
          <a:prstGeom prst="rightArrow">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nl-BE" sz="1100" dirty="0"/>
              <a:t>Stuurt de gebruiker naar de IP voor login</a:t>
            </a:r>
          </a:p>
        </p:txBody>
      </p:sp>
      <p:grpSp>
        <p:nvGrpSpPr>
          <p:cNvPr id="32" name="Group 31">
            <a:extLst>
              <a:ext uri="{FF2B5EF4-FFF2-40B4-BE49-F238E27FC236}">
                <a16:creationId xmlns:a16="http://schemas.microsoft.com/office/drawing/2014/main" id="{FB71FE0B-90EE-4210-D8C0-6C524535E60B}"/>
              </a:ext>
            </a:extLst>
          </p:cNvPr>
          <p:cNvGrpSpPr/>
          <p:nvPr/>
        </p:nvGrpSpPr>
        <p:grpSpPr>
          <a:xfrm>
            <a:off x="3399393" y="660231"/>
            <a:ext cx="1817797" cy="1663890"/>
            <a:chOff x="3399393" y="660231"/>
            <a:chExt cx="1817797" cy="1663890"/>
          </a:xfrm>
        </p:grpSpPr>
        <p:pic>
          <p:nvPicPr>
            <p:cNvPr id="11" name="Picture 10" descr="A stack of white electronic devices&#10;&#10;AI-generated content may be incorrect.">
              <a:extLst>
                <a:ext uri="{FF2B5EF4-FFF2-40B4-BE49-F238E27FC236}">
                  <a16:creationId xmlns:a16="http://schemas.microsoft.com/office/drawing/2014/main" id="{DB6588A3-39EC-62A0-1EBD-64D309E96FC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71182" y="1119426"/>
              <a:ext cx="1274221" cy="1204695"/>
            </a:xfrm>
            <a:prstGeom prst="rect">
              <a:avLst/>
            </a:prstGeom>
          </p:spPr>
        </p:pic>
        <p:sp>
          <p:nvSpPr>
            <p:cNvPr id="16" name="TextBox 15">
              <a:extLst>
                <a:ext uri="{FF2B5EF4-FFF2-40B4-BE49-F238E27FC236}">
                  <a16:creationId xmlns:a16="http://schemas.microsoft.com/office/drawing/2014/main" id="{E74371F5-EDF0-D25A-F280-F8F95D3C16D5}"/>
                </a:ext>
              </a:extLst>
            </p:cNvPr>
            <p:cNvSpPr txBox="1"/>
            <p:nvPr/>
          </p:nvSpPr>
          <p:spPr>
            <a:xfrm>
              <a:off x="3399393" y="660231"/>
              <a:ext cx="1817797" cy="523220"/>
            </a:xfrm>
            <a:prstGeom prst="rect">
              <a:avLst/>
            </a:prstGeom>
            <a:noFill/>
          </p:spPr>
          <p:txBody>
            <a:bodyPr wrap="square" rtlCol="0">
              <a:spAutoFit/>
            </a:bodyPr>
            <a:lstStyle/>
            <a:p>
              <a:pPr algn="ctr"/>
              <a:r>
                <a:rPr lang="nl-BE" sz="1400" dirty="0"/>
                <a:t>Onze geweldige </a:t>
              </a:r>
              <a:r>
                <a:rPr lang="nl-BE" sz="1400" dirty="0" err="1"/>
                <a:t>WebApp</a:t>
              </a:r>
              <a:endParaRPr lang="nl-BE" sz="1400" dirty="0"/>
            </a:p>
          </p:txBody>
        </p:sp>
      </p:grpSp>
      <p:grpSp>
        <p:nvGrpSpPr>
          <p:cNvPr id="33" name="Group 32">
            <a:extLst>
              <a:ext uri="{FF2B5EF4-FFF2-40B4-BE49-F238E27FC236}">
                <a16:creationId xmlns:a16="http://schemas.microsoft.com/office/drawing/2014/main" id="{88C04C64-D371-01A3-8FF1-FB0CDBC8AE9B}"/>
              </a:ext>
            </a:extLst>
          </p:cNvPr>
          <p:cNvGrpSpPr/>
          <p:nvPr/>
        </p:nvGrpSpPr>
        <p:grpSpPr>
          <a:xfrm>
            <a:off x="6150778" y="712682"/>
            <a:ext cx="1817797" cy="1699701"/>
            <a:chOff x="6150778" y="712682"/>
            <a:chExt cx="1817797" cy="1699701"/>
          </a:xfrm>
        </p:grpSpPr>
        <p:sp>
          <p:nvSpPr>
            <p:cNvPr id="7" name="TextBox 6">
              <a:extLst>
                <a:ext uri="{FF2B5EF4-FFF2-40B4-BE49-F238E27FC236}">
                  <a16:creationId xmlns:a16="http://schemas.microsoft.com/office/drawing/2014/main" id="{CE892647-7688-C404-0D46-C63148A6A2DC}"/>
                </a:ext>
              </a:extLst>
            </p:cNvPr>
            <p:cNvSpPr txBox="1"/>
            <p:nvPr/>
          </p:nvSpPr>
          <p:spPr>
            <a:xfrm>
              <a:off x="6150778" y="712682"/>
              <a:ext cx="1817797" cy="523220"/>
            </a:xfrm>
            <a:prstGeom prst="rect">
              <a:avLst/>
            </a:prstGeom>
            <a:noFill/>
          </p:spPr>
          <p:txBody>
            <a:bodyPr wrap="square" rtlCol="0">
              <a:spAutoFit/>
            </a:bodyPr>
            <a:lstStyle/>
            <a:p>
              <a:pPr algn="ctr"/>
              <a:r>
                <a:rPr lang="nl-BE" sz="1400" dirty="0"/>
                <a:t>De vertrouwde Identity Provider</a:t>
              </a:r>
            </a:p>
          </p:txBody>
        </p:sp>
        <p:pic>
          <p:nvPicPr>
            <p:cNvPr id="19" name="Picture 18" descr="A toy person in a uniform standing in front of a server rack&#10;&#10;AI-generated content may be incorrect.">
              <a:extLst>
                <a:ext uri="{FF2B5EF4-FFF2-40B4-BE49-F238E27FC236}">
                  <a16:creationId xmlns:a16="http://schemas.microsoft.com/office/drawing/2014/main" id="{4819FCB2-44DE-A780-5E14-B7B0A6792B9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40309" y="1182521"/>
              <a:ext cx="1229862" cy="1229862"/>
            </a:xfrm>
            <a:prstGeom prst="rect">
              <a:avLst/>
            </a:prstGeom>
          </p:spPr>
        </p:pic>
      </p:grpSp>
      <p:sp>
        <p:nvSpPr>
          <p:cNvPr id="21" name="Arrow: Right 20">
            <a:extLst>
              <a:ext uri="{FF2B5EF4-FFF2-40B4-BE49-F238E27FC236}">
                <a16:creationId xmlns:a16="http://schemas.microsoft.com/office/drawing/2014/main" id="{4FD0DB95-E955-7E4E-AF66-FCF58EAAB080}"/>
              </a:ext>
            </a:extLst>
          </p:cNvPr>
          <p:cNvSpPr/>
          <p:nvPr/>
        </p:nvSpPr>
        <p:spPr>
          <a:xfrm>
            <a:off x="1901187" y="2859662"/>
            <a:ext cx="4539122" cy="41705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nl-BE" sz="1100" dirty="0"/>
              <a:t>Gebruiker logt in</a:t>
            </a:r>
          </a:p>
        </p:txBody>
      </p:sp>
      <p:sp>
        <p:nvSpPr>
          <p:cNvPr id="22" name="Arrow: Right 21">
            <a:extLst>
              <a:ext uri="{FF2B5EF4-FFF2-40B4-BE49-F238E27FC236}">
                <a16:creationId xmlns:a16="http://schemas.microsoft.com/office/drawing/2014/main" id="{5BC0FD30-108D-C599-87A3-2BBC2842799D}"/>
              </a:ext>
            </a:extLst>
          </p:cNvPr>
          <p:cNvSpPr/>
          <p:nvPr/>
        </p:nvSpPr>
        <p:spPr>
          <a:xfrm flipH="1">
            <a:off x="4518734" y="3282661"/>
            <a:ext cx="1921575" cy="484733"/>
          </a:xfrm>
          <a:prstGeom prst="rightArrow">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nl-BE" sz="1100" dirty="0"/>
              <a:t>Autorisatiecode</a:t>
            </a:r>
          </a:p>
        </p:txBody>
      </p:sp>
      <p:sp>
        <p:nvSpPr>
          <p:cNvPr id="23" name="Arrow: Right 22">
            <a:extLst>
              <a:ext uri="{FF2B5EF4-FFF2-40B4-BE49-F238E27FC236}">
                <a16:creationId xmlns:a16="http://schemas.microsoft.com/office/drawing/2014/main" id="{1E2F6752-734F-6E1B-AE22-7FA47E4EE68A}"/>
              </a:ext>
            </a:extLst>
          </p:cNvPr>
          <p:cNvSpPr/>
          <p:nvPr/>
        </p:nvSpPr>
        <p:spPr>
          <a:xfrm>
            <a:off x="4308291" y="3779264"/>
            <a:ext cx="2179032" cy="421711"/>
          </a:xfrm>
          <a:prstGeom prst="rightArrow">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nl-BE" sz="1100" dirty="0"/>
              <a:t>Inwisseling autorisatiecode</a:t>
            </a:r>
          </a:p>
        </p:txBody>
      </p:sp>
      <p:sp>
        <p:nvSpPr>
          <p:cNvPr id="25" name="Arrow: Right 24">
            <a:extLst>
              <a:ext uri="{FF2B5EF4-FFF2-40B4-BE49-F238E27FC236}">
                <a16:creationId xmlns:a16="http://schemas.microsoft.com/office/drawing/2014/main" id="{F6027FF0-A9F6-8C67-1205-4E84CF9831FD}"/>
              </a:ext>
            </a:extLst>
          </p:cNvPr>
          <p:cNvSpPr/>
          <p:nvPr/>
        </p:nvSpPr>
        <p:spPr>
          <a:xfrm flipH="1">
            <a:off x="4518734" y="4226543"/>
            <a:ext cx="1921575" cy="484733"/>
          </a:xfrm>
          <a:prstGeom prst="rightArrow">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nl-BE" sz="1100" dirty="0"/>
              <a:t>Access Tokens</a:t>
            </a:r>
          </a:p>
        </p:txBody>
      </p:sp>
      <p:sp>
        <p:nvSpPr>
          <p:cNvPr id="26" name="Arrow: Right 25">
            <a:extLst>
              <a:ext uri="{FF2B5EF4-FFF2-40B4-BE49-F238E27FC236}">
                <a16:creationId xmlns:a16="http://schemas.microsoft.com/office/drawing/2014/main" id="{AD9F9A99-82E2-3DBE-369A-89ED1F427BF9}"/>
              </a:ext>
            </a:extLst>
          </p:cNvPr>
          <p:cNvSpPr/>
          <p:nvPr/>
        </p:nvSpPr>
        <p:spPr>
          <a:xfrm>
            <a:off x="4320915" y="4730932"/>
            <a:ext cx="5468649" cy="421711"/>
          </a:xfrm>
          <a:prstGeom prst="rightArrow">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nl-BE" sz="1100" dirty="0"/>
              <a:t>Vraag voor toegang met de Access tokens</a:t>
            </a:r>
          </a:p>
        </p:txBody>
      </p:sp>
      <p:sp>
        <p:nvSpPr>
          <p:cNvPr id="27" name="Rectangle: Rounded Corners 26">
            <a:extLst>
              <a:ext uri="{FF2B5EF4-FFF2-40B4-BE49-F238E27FC236}">
                <a16:creationId xmlns:a16="http://schemas.microsoft.com/office/drawing/2014/main" id="{E45AC189-1065-FAB1-9DF6-7ABCA68468DD}"/>
              </a:ext>
            </a:extLst>
          </p:cNvPr>
          <p:cNvSpPr/>
          <p:nvPr/>
        </p:nvSpPr>
        <p:spPr>
          <a:xfrm>
            <a:off x="9977932" y="4819730"/>
            <a:ext cx="1175689" cy="665825"/>
          </a:xfrm>
          <a:prstGeom prst="round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nl-BE" sz="1200" dirty="0"/>
              <a:t>Validatie tokens</a:t>
            </a:r>
          </a:p>
        </p:txBody>
      </p:sp>
      <p:sp>
        <p:nvSpPr>
          <p:cNvPr id="29" name="Arrow: Right 28">
            <a:extLst>
              <a:ext uri="{FF2B5EF4-FFF2-40B4-BE49-F238E27FC236}">
                <a16:creationId xmlns:a16="http://schemas.microsoft.com/office/drawing/2014/main" id="{6AD86C49-E321-F5F6-CB10-2BE984F614F1}"/>
              </a:ext>
            </a:extLst>
          </p:cNvPr>
          <p:cNvSpPr/>
          <p:nvPr/>
        </p:nvSpPr>
        <p:spPr>
          <a:xfrm flipH="1">
            <a:off x="4316897" y="5251820"/>
            <a:ext cx="5468649" cy="484733"/>
          </a:xfrm>
          <a:prstGeom prst="rightArrow">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nl-BE" sz="1100" dirty="0"/>
              <a:t>Resultaat </a:t>
            </a:r>
          </a:p>
        </p:txBody>
      </p:sp>
      <p:sp>
        <p:nvSpPr>
          <p:cNvPr id="30" name="Arrow: Right 29">
            <a:extLst>
              <a:ext uri="{FF2B5EF4-FFF2-40B4-BE49-F238E27FC236}">
                <a16:creationId xmlns:a16="http://schemas.microsoft.com/office/drawing/2014/main" id="{BB541A0C-16B1-8850-7EFC-4D17B0E803A9}"/>
              </a:ext>
            </a:extLst>
          </p:cNvPr>
          <p:cNvSpPr/>
          <p:nvPr/>
        </p:nvSpPr>
        <p:spPr>
          <a:xfrm flipH="1">
            <a:off x="1827435" y="5686417"/>
            <a:ext cx="2061687" cy="484733"/>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nl-BE" sz="1100" dirty="0"/>
              <a:t>Gevraagde data</a:t>
            </a:r>
          </a:p>
        </p:txBody>
      </p:sp>
    </p:spTree>
    <p:extLst>
      <p:ext uri="{BB962C8B-B14F-4D97-AF65-F5344CB8AC3E}">
        <p14:creationId xmlns:p14="http://schemas.microsoft.com/office/powerpoint/2010/main" val="18288962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2"/>
                                        </p:tgtEl>
                                        <p:attrNameLst>
                                          <p:attrName>style.visibility</p:attrName>
                                        </p:attrNameLst>
                                      </p:cBhvr>
                                      <p:to>
                                        <p:strVal val="visible"/>
                                      </p:to>
                                    </p:set>
                                    <p:animEffect transition="in" filter="fade">
                                      <p:cBhvr>
                                        <p:cTn id="11" dur="500"/>
                                        <p:tgtEl>
                                          <p:spTgt spid="32"/>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3"/>
                                        </p:tgtEl>
                                        <p:attrNameLst>
                                          <p:attrName>style.visibility</p:attrName>
                                        </p:attrNameLst>
                                      </p:cBhvr>
                                      <p:to>
                                        <p:strVal val="visible"/>
                                      </p:to>
                                    </p:set>
                                    <p:animEffect transition="in" filter="fade">
                                      <p:cBhvr>
                                        <p:cTn id="15" dur="500"/>
                                        <p:tgtEl>
                                          <p:spTgt spid="33"/>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34"/>
                                        </p:tgtEl>
                                        <p:attrNameLst>
                                          <p:attrName>style.visibility</p:attrName>
                                        </p:attrNameLst>
                                      </p:cBhvr>
                                      <p:to>
                                        <p:strVal val="visible"/>
                                      </p:to>
                                    </p:set>
                                    <p:animEffect transition="in" filter="fade">
                                      <p:cBhvr>
                                        <p:cTn id="19" dur="500"/>
                                        <p:tgtEl>
                                          <p:spTgt spid="34"/>
                                        </p:tgtEl>
                                      </p:cBhvr>
                                    </p:animEffec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12"/>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fade">
                                      <p:cBhvr>
                                        <p:cTn id="28" dur="500"/>
                                        <p:tgtEl>
                                          <p:spTgt spid="13"/>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21"/>
                                        </p:tgtEl>
                                        <p:attrNameLst>
                                          <p:attrName>style.visibility</p:attrName>
                                        </p:attrNameLst>
                                      </p:cBhvr>
                                      <p:to>
                                        <p:strVal val="visible"/>
                                      </p:to>
                                    </p:set>
                                    <p:animEffect transition="in" filter="fade">
                                      <p:cBhvr>
                                        <p:cTn id="33" dur="500"/>
                                        <p:tgtEl>
                                          <p:spTgt spid="21"/>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22"/>
                                        </p:tgtEl>
                                        <p:attrNameLst>
                                          <p:attrName>style.visibility</p:attrName>
                                        </p:attrNameLst>
                                      </p:cBhvr>
                                      <p:to>
                                        <p:strVal val="visible"/>
                                      </p:to>
                                    </p:set>
                                    <p:animEffect transition="in" filter="fade">
                                      <p:cBhvr>
                                        <p:cTn id="38" dur="500"/>
                                        <p:tgtEl>
                                          <p:spTgt spid="22"/>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23"/>
                                        </p:tgtEl>
                                        <p:attrNameLst>
                                          <p:attrName>style.visibility</p:attrName>
                                        </p:attrNameLst>
                                      </p:cBhvr>
                                      <p:to>
                                        <p:strVal val="visible"/>
                                      </p:to>
                                    </p:set>
                                    <p:animEffect transition="in" filter="fade">
                                      <p:cBhvr>
                                        <p:cTn id="43" dur="500"/>
                                        <p:tgtEl>
                                          <p:spTgt spid="23"/>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25"/>
                                        </p:tgtEl>
                                        <p:attrNameLst>
                                          <p:attrName>style.visibility</p:attrName>
                                        </p:attrNameLst>
                                      </p:cBhvr>
                                      <p:to>
                                        <p:strVal val="visible"/>
                                      </p:to>
                                    </p:set>
                                    <p:animEffect transition="in" filter="fade">
                                      <p:cBhvr>
                                        <p:cTn id="48" dur="500"/>
                                        <p:tgtEl>
                                          <p:spTgt spid="25"/>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26"/>
                                        </p:tgtEl>
                                        <p:attrNameLst>
                                          <p:attrName>style.visibility</p:attrName>
                                        </p:attrNameLst>
                                      </p:cBhvr>
                                      <p:to>
                                        <p:strVal val="visible"/>
                                      </p:to>
                                    </p:set>
                                    <p:animEffect transition="in" filter="fade">
                                      <p:cBhvr>
                                        <p:cTn id="53" dur="500"/>
                                        <p:tgtEl>
                                          <p:spTgt spid="26"/>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27"/>
                                        </p:tgtEl>
                                        <p:attrNameLst>
                                          <p:attrName>style.visibility</p:attrName>
                                        </p:attrNameLst>
                                      </p:cBhvr>
                                      <p:to>
                                        <p:strVal val="visible"/>
                                      </p:to>
                                    </p:set>
                                    <p:animEffect transition="in" filter="fade">
                                      <p:cBhvr>
                                        <p:cTn id="58" dur="500"/>
                                        <p:tgtEl>
                                          <p:spTgt spid="27"/>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grpId="0" nodeType="clickEffect">
                                  <p:stCondLst>
                                    <p:cond delay="0"/>
                                  </p:stCondLst>
                                  <p:childTnLst>
                                    <p:set>
                                      <p:cBhvr>
                                        <p:cTn id="62" dur="1" fill="hold">
                                          <p:stCondLst>
                                            <p:cond delay="0"/>
                                          </p:stCondLst>
                                        </p:cTn>
                                        <p:tgtEl>
                                          <p:spTgt spid="29"/>
                                        </p:tgtEl>
                                        <p:attrNameLst>
                                          <p:attrName>style.visibility</p:attrName>
                                        </p:attrNameLst>
                                      </p:cBhvr>
                                      <p:to>
                                        <p:strVal val="visible"/>
                                      </p:to>
                                    </p:set>
                                    <p:animEffect transition="in" filter="fade">
                                      <p:cBhvr>
                                        <p:cTn id="63" dur="500"/>
                                        <p:tgtEl>
                                          <p:spTgt spid="29"/>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grpId="0" nodeType="clickEffect">
                                  <p:stCondLst>
                                    <p:cond delay="0"/>
                                  </p:stCondLst>
                                  <p:childTnLst>
                                    <p:set>
                                      <p:cBhvr>
                                        <p:cTn id="67" dur="1" fill="hold">
                                          <p:stCondLst>
                                            <p:cond delay="0"/>
                                          </p:stCondLst>
                                        </p:cTn>
                                        <p:tgtEl>
                                          <p:spTgt spid="30"/>
                                        </p:tgtEl>
                                        <p:attrNameLst>
                                          <p:attrName>style.visibility</p:attrName>
                                        </p:attrNameLst>
                                      </p:cBhvr>
                                      <p:to>
                                        <p:strVal val="visible"/>
                                      </p:to>
                                    </p:set>
                                    <p:animEffect transition="in" filter="fade">
                                      <p:cBhvr>
                                        <p:cTn id="68"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21" grpId="0" animBg="1"/>
      <p:bldP spid="22" grpId="0" animBg="1"/>
      <p:bldP spid="23" grpId="0" animBg="1"/>
      <p:bldP spid="25" grpId="0" animBg="1"/>
      <p:bldP spid="26" grpId="0" animBg="1"/>
      <p:bldP spid="27" grpId="0" animBg="1"/>
      <p:bldP spid="29" grpId="0" animBg="1"/>
      <p:bldP spid="30"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1C60E1B-9441-7F09-9A89-9A2F980274BD}"/>
            </a:ext>
          </a:extLst>
        </p:cNvPr>
        <p:cNvGrpSpPr/>
        <p:nvPr/>
      </p:nvGrpSpPr>
      <p:grpSpPr>
        <a:xfrm>
          <a:off x="0" y="0"/>
          <a:ext cx="0" cy="0"/>
          <a:chOff x="0" y="0"/>
          <a:chExt cx="0" cy="0"/>
        </a:xfrm>
      </p:grpSpPr>
      <p:sp useBgFill="1">
        <p:nvSpPr>
          <p:cNvPr id="72" name="Rectangle 71">
            <a:extLst>
              <a:ext uri="{FF2B5EF4-FFF2-40B4-BE49-F238E27FC236}">
                <a16:creationId xmlns:a16="http://schemas.microsoft.com/office/drawing/2014/main" id="{A706CD52-59C5-C7B0-4A9D-F429BB009D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E6EBEA50-BEA0-A006-A2BD-5A4A4BA224BD}"/>
              </a:ext>
            </a:extLst>
          </p:cNvPr>
          <p:cNvPicPr>
            <a:picLocks noChangeAspect="1"/>
          </p:cNvPicPr>
          <p:nvPr/>
        </p:nvPicPr>
        <p:blipFill>
          <a:blip r:embed="rId2">
            <a:extLst>
              <a:ext uri="{28A0092B-C50C-407E-A947-70E740481C1C}">
                <a14:useLocalDpi xmlns:a14="http://schemas.microsoft.com/office/drawing/2010/main" val="0"/>
              </a:ext>
            </a:extLst>
          </a:blip>
          <a:srcRect l="13886" r="13886"/>
          <a:stretch/>
        </p:blipFill>
        <p:spPr>
          <a:xfrm>
            <a:off x="3560000" y="10"/>
            <a:ext cx="8668512" cy="6857990"/>
          </a:xfrm>
          <a:prstGeom prst="rect">
            <a:avLst/>
          </a:prstGeom>
        </p:spPr>
      </p:pic>
      <p:sp>
        <p:nvSpPr>
          <p:cNvPr id="74" name="Rectangle 73">
            <a:extLst>
              <a:ext uri="{FF2B5EF4-FFF2-40B4-BE49-F238E27FC236}">
                <a16:creationId xmlns:a16="http://schemas.microsoft.com/office/drawing/2014/main" id="{5398B5E1-76BC-C555-809A-FBC966D3A3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el 1">
            <a:extLst>
              <a:ext uri="{FF2B5EF4-FFF2-40B4-BE49-F238E27FC236}">
                <a16:creationId xmlns:a16="http://schemas.microsoft.com/office/drawing/2014/main" id="{C24B8037-FBB0-2428-7BF5-6E422216292C}"/>
              </a:ext>
            </a:extLst>
          </p:cNvPr>
          <p:cNvSpPr txBox="1">
            <a:spLocks/>
          </p:cNvSpPr>
          <p:nvPr/>
        </p:nvSpPr>
        <p:spPr>
          <a:xfrm>
            <a:off x="481029" y="1122363"/>
            <a:ext cx="6009083" cy="3204134"/>
          </a:xfrm>
          <a:prstGeom prst="ellipse">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Aft>
                <a:spcPts val="600"/>
              </a:spcAft>
            </a:pPr>
            <a:r>
              <a:rPr lang="en-US" sz="4800" b="1" dirty="0">
                <a:solidFill>
                  <a:schemeClr val="bg1"/>
                </a:solidFill>
              </a:rPr>
              <a:t>OpenID Connect</a:t>
            </a:r>
            <a:endParaRPr lang="en-US" sz="4800" b="1" noProof="0" dirty="0">
              <a:solidFill>
                <a:schemeClr val="bg1"/>
              </a:solidFill>
            </a:endParaRPr>
          </a:p>
        </p:txBody>
      </p:sp>
      <p:sp>
        <p:nvSpPr>
          <p:cNvPr id="76" name="Rectangle 75">
            <a:extLst>
              <a:ext uri="{FF2B5EF4-FFF2-40B4-BE49-F238E27FC236}">
                <a16:creationId xmlns:a16="http://schemas.microsoft.com/office/drawing/2014/main" id="{327B499F-45AD-A6CD-FBBC-6B412AAE6C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78" name="Rectangle 77">
            <a:extLst>
              <a:ext uri="{FF2B5EF4-FFF2-40B4-BE49-F238E27FC236}">
                <a16:creationId xmlns:a16="http://schemas.microsoft.com/office/drawing/2014/main" id="{1F3989E9-0DA2-5271-FF9C-090E471E91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0437891"/>
      </p:ext>
    </p:extLst>
  </p:cSld>
  <p:clrMapOvr>
    <a:overrideClrMapping bg1="lt1" tx1="dk1" bg2="lt2" tx2="dk2" accent1="accent1" accent2="accent2" accent3="accent3" accent4="accent4" accent5="accent5" accent6="accent6" hlink="hlink" folHlink="folHlink"/>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304592-F878-2682-47C0-5AAE4B7A6D56}"/>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E5C6269E-1F7A-53C6-A5CA-49174E33B655}"/>
              </a:ext>
            </a:extLst>
          </p:cNvPr>
          <p:cNvSpPr>
            <a:spLocks noGrp="1"/>
          </p:cNvSpPr>
          <p:nvPr>
            <p:ph type="title"/>
          </p:nvPr>
        </p:nvSpPr>
        <p:spPr>
          <a:xfrm>
            <a:off x="435836" y="179365"/>
            <a:ext cx="10917964" cy="794204"/>
          </a:xfrm>
        </p:spPr>
        <p:txBody>
          <a:bodyPr/>
          <a:lstStyle/>
          <a:p>
            <a:r>
              <a:rPr lang="nl-BE" dirty="0"/>
              <a:t>OpenID Connect </a:t>
            </a:r>
          </a:p>
        </p:txBody>
      </p:sp>
      <p:sp>
        <p:nvSpPr>
          <p:cNvPr id="3" name="Tijdelijke aanduiding voor inhoud 2">
            <a:extLst>
              <a:ext uri="{FF2B5EF4-FFF2-40B4-BE49-F238E27FC236}">
                <a16:creationId xmlns:a16="http://schemas.microsoft.com/office/drawing/2014/main" id="{0EA67B9B-169A-8541-6790-713C026D3C70}"/>
              </a:ext>
            </a:extLst>
          </p:cNvPr>
          <p:cNvSpPr>
            <a:spLocks noGrp="1"/>
          </p:cNvSpPr>
          <p:nvPr>
            <p:ph idx="1"/>
          </p:nvPr>
        </p:nvSpPr>
        <p:spPr>
          <a:xfrm>
            <a:off x="435835" y="1079770"/>
            <a:ext cx="11319389" cy="5287473"/>
          </a:xfrm>
        </p:spPr>
        <p:txBody>
          <a:bodyPr>
            <a:normAutofit/>
          </a:bodyPr>
          <a:lstStyle/>
          <a:p>
            <a:r>
              <a:rPr lang="nl-NL" b="1" dirty="0"/>
              <a:t>OpenID Connect </a:t>
            </a:r>
            <a:r>
              <a:rPr lang="nl-NL" dirty="0"/>
              <a:t>(</a:t>
            </a:r>
            <a:r>
              <a:rPr lang="nl-NL" b="1" i="1" dirty="0"/>
              <a:t>OIDC</a:t>
            </a:r>
            <a:r>
              <a:rPr lang="nl-NL" dirty="0"/>
              <a:t>) is een uitbreiding van OAuth2 die specifiek bedoeld is voor authenticatie. </a:t>
            </a:r>
          </a:p>
          <a:p>
            <a:r>
              <a:rPr lang="nl-NL" dirty="0"/>
              <a:t>Hiermee kan een applicatie niet alleen bepalen wat een gebruiker mag doen (autorisatie), maar ook wie de gebruiker daadwerkelijk is (authenticatie).</a:t>
            </a:r>
          </a:p>
          <a:p>
            <a:r>
              <a:rPr lang="nl-NL" dirty="0"/>
              <a:t>OpenID Connect is gebaseerd op OAuth2 maar voegt een </a:t>
            </a:r>
            <a:r>
              <a:rPr lang="nl-NL" dirty="0" err="1"/>
              <a:t>authenticatielaag</a:t>
            </a:r>
            <a:r>
              <a:rPr lang="nl-NL" dirty="0"/>
              <a:t> toe die: </a:t>
            </a:r>
          </a:p>
          <a:p>
            <a:pPr lvl="1"/>
            <a:r>
              <a:rPr lang="nl-NL" dirty="0"/>
              <a:t>gebruik maakt van ID tokens (een JWT met informatie over de gebruiker zoals naam, e-mail).</a:t>
            </a:r>
          </a:p>
          <a:p>
            <a:pPr lvl="1"/>
            <a:r>
              <a:rPr lang="nl-NL" dirty="0"/>
              <a:t>het aanmelden van gebruikers en het opvragen van gebruikersgegevens standaardiseert.</a:t>
            </a:r>
          </a:p>
          <a:p>
            <a:pPr lvl="1"/>
            <a:r>
              <a:rPr lang="nl-NL" dirty="0"/>
              <a:t>helpt bij Single </a:t>
            </a:r>
            <a:r>
              <a:rPr lang="nl-NL" dirty="0" err="1"/>
              <a:t>Sign</a:t>
            </a:r>
            <a:r>
              <a:rPr lang="nl-NL" dirty="0"/>
              <a:t>-On (SSO) oplossingen.</a:t>
            </a:r>
            <a:endParaRPr lang="nl-BE" dirty="0"/>
          </a:p>
        </p:txBody>
      </p:sp>
    </p:spTree>
    <p:extLst>
      <p:ext uri="{BB962C8B-B14F-4D97-AF65-F5344CB8AC3E}">
        <p14:creationId xmlns:p14="http://schemas.microsoft.com/office/powerpoint/2010/main" val="5749431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ECC27B-6E34-AB62-AA4C-3BF421129BF1}"/>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9B3964C7-04AE-7945-01DD-DD498AA62304}"/>
              </a:ext>
            </a:extLst>
          </p:cNvPr>
          <p:cNvSpPr>
            <a:spLocks noGrp="1"/>
          </p:cNvSpPr>
          <p:nvPr>
            <p:ph type="title"/>
          </p:nvPr>
        </p:nvSpPr>
        <p:spPr>
          <a:xfrm>
            <a:off x="435836" y="179365"/>
            <a:ext cx="10917964" cy="794204"/>
          </a:xfrm>
        </p:spPr>
        <p:txBody>
          <a:bodyPr/>
          <a:lstStyle/>
          <a:p>
            <a:r>
              <a:rPr lang="nl-BE" dirty="0"/>
              <a:t>Integratie met OAuth2</a:t>
            </a:r>
          </a:p>
        </p:txBody>
      </p:sp>
      <p:sp>
        <p:nvSpPr>
          <p:cNvPr id="3" name="Tijdelijke aanduiding voor inhoud 2">
            <a:extLst>
              <a:ext uri="{FF2B5EF4-FFF2-40B4-BE49-F238E27FC236}">
                <a16:creationId xmlns:a16="http://schemas.microsoft.com/office/drawing/2014/main" id="{1AF5FE0C-6640-3456-1858-64EEDC6C7194}"/>
              </a:ext>
            </a:extLst>
          </p:cNvPr>
          <p:cNvSpPr>
            <a:spLocks noGrp="1"/>
          </p:cNvSpPr>
          <p:nvPr>
            <p:ph idx="1"/>
          </p:nvPr>
        </p:nvSpPr>
        <p:spPr>
          <a:xfrm>
            <a:off x="435835" y="1079770"/>
            <a:ext cx="11319389" cy="5287473"/>
          </a:xfrm>
        </p:spPr>
        <p:txBody>
          <a:bodyPr>
            <a:normAutofit/>
          </a:bodyPr>
          <a:lstStyle/>
          <a:p>
            <a:r>
              <a:rPr lang="nl-NL" dirty="0"/>
              <a:t>OAuth2 en OpenID Connect worden meestal samen gebruikt:</a:t>
            </a:r>
          </a:p>
          <a:p>
            <a:pPr lvl="1"/>
            <a:r>
              <a:rPr lang="nl-NL" dirty="0"/>
              <a:t>OAuth2 regelt het verkrijgen van toestemming voor toegang tot bronnen (autorisatie).</a:t>
            </a:r>
          </a:p>
          <a:p>
            <a:pPr lvl="1"/>
            <a:r>
              <a:rPr lang="nl-NL" dirty="0"/>
              <a:t>OpenID Connect vult OAuth2 aan door de identiteit van de gebruiker te verifiëren (authenticatie).</a:t>
            </a:r>
          </a:p>
          <a:p>
            <a:r>
              <a:rPr lang="nl-NL" dirty="0"/>
              <a:t>Voorbeeld:</a:t>
            </a:r>
          </a:p>
          <a:p>
            <a:pPr lvl="1"/>
            <a:r>
              <a:rPr lang="nl-NL" dirty="0"/>
              <a:t>Je logt in op een webshop met je account:</a:t>
            </a:r>
          </a:p>
          <a:p>
            <a:pPr lvl="2"/>
            <a:r>
              <a:rPr lang="nl-NL" dirty="0"/>
              <a:t>Authenticatie (OpenID Connect):De webshop stuurt je door naar de Identity Provider.</a:t>
            </a:r>
          </a:p>
          <a:p>
            <a:pPr lvl="3"/>
            <a:r>
              <a:rPr lang="nl-NL" dirty="0"/>
              <a:t>Je logt in bij de IP en die bevestigt je identiteit en stuurt een ID token terug naar de webshop.</a:t>
            </a:r>
          </a:p>
          <a:p>
            <a:pPr lvl="3"/>
            <a:r>
              <a:rPr lang="nl-NL" dirty="0"/>
              <a:t>In dit token staat wie jij bent (bijv. je naam, e-mailadres).</a:t>
            </a:r>
          </a:p>
          <a:p>
            <a:pPr lvl="2"/>
            <a:r>
              <a:rPr lang="nl-NL" dirty="0"/>
              <a:t>Autorisatie (OAuth2):</a:t>
            </a:r>
          </a:p>
          <a:p>
            <a:pPr lvl="3"/>
            <a:r>
              <a:rPr lang="nl-NL" dirty="0"/>
              <a:t>Daarnaast ontvangt de webshop eventueel een access token, waarmee deze namens jou beperkte acties kan uitvoeren bij de verschillende </a:t>
            </a:r>
            <a:r>
              <a:rPr lang="nl-NL" dirty="0" err="1"/>
              <a:t>API’s</a:t>
            </a:r>
            <a:r>
              <a:rPr lang="nl-NL" dirty="0"/>
              <a:t> die de webshop gebruikt.</a:t>
            </a:r>
            <a:endParaRPr lang="nl-BE" dirty="0"/>
          </a:p>
        </p:txBody>
      </p:sp>
    </p:spTree>
    <p:extLst>
      <p:ext uri="{BB962C8B-B14F-4D97-AF65-F5344CB8AC3E}">
        <p14:creationId xmlns:p14="http://schemas.microsoft.com/office/powerpoint/2010/main" val="14279139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465ECD-D811-78A4-2130-DC384F71CEDE}"/>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CC51B171-F873-8CE4-2534-D5DB4B912271}"/>
              </a:ext>
            </a:extLst>
          </p:cNvPr>
          <p:cNvSpPr>
            <a:spLocks noGrp="1"/>
          </p:cNvSpPr>
          <p:nvPr>
            <p:ph type="title"/>
          </p:nvPr>
        </p:nvSpPr>
        <p:spPr>
          <a:xfrm>
            <a:off x="435836" y="179365"/>
            <a:ext cx="10917964" cy="794204"/>
          </a:xfrm>
        </p:spPr>
        <p:txBody>
          <a:bodyPr/>
          <a:lstStyle/>
          <a:p>
            <a:r>
              <a:rPr lang="nl-BE" dirty="0"/>
              <a:t>Hoe past dit in de OAuth2 flow ?</a:t>
            </a:r>
          </a:p>
        </p:txBody>
      </p:sp>
      <p:sp>
        <p:nvSpPr>
          <p:cNvPr id="3" name="Tijdelijke aanduiding voor inhoud 2">
            <a:extLst>
              <a:ext uri="{FF2B5EF4-FFF2-40B4-BE49-F238E27FC236}">
                <a16:creationId xmlns:a16="http://schemas.microsoft.com/office/drawing/2014/main" id="{F8C171E6-C678-170E-A422-77DAF3650F60}"/>
              </a:ext>
            </a:extLst>
          </p:cNvPr>
          <p:cNvSpPr>
            <a:spLocks noGrp="1"/>
          </p:cNvSpPr>
          <p:nvPr>
            <p:ph idx="1"/>
          </p:nvPr>
        </p:nvSpPr>
        <p:spPr>
          <a:xfrm>
            <a:off x="435835" y="1079770"/>
            <a:ext cx="11319389" cy="5287473"/>
          </a:xfrm>
        </p:spPr>
        <p:txBody>
          <a:bodyPr>
            <a:normAutofit/>
          </a:bodyPr>
          <a:lstStyle/>
          <a:p>
            <a:r>
              <a:rPr lang="nl-NL" dirty="0"/>
              <a:t>Bij het ophalen van tokens na login (met autorisatiecode), krijg je nu naast een access token ook expliciet een ID token terug.</a:t>
            </a:r>
          </a:p>
          <a:p>
            <a:r>
              <a:rPr lang="nl-NL" dirty="0"/>
              <a:t>Dit ID token is een JWT dat expliciet informatie bevat over wie de gebruiker precies is (authenticatie).</a:t>
            </a:r>
          </a:p>
          <a:p>
            <a:pPr lvl="1"/>
            <a:r>
              <a:rPr lang="nl-NL" dirty="0"/>
              <a:t>Het ID token bevat typische claims zoals:</a:t>
            </a:r>
          </a:p>
          <a:p>
            <a:pPr lvl="2"/>
            <a:r>
              <a:rPr lang="nl-NL" dirty="0"/>
              <a:t>sub: unieke gebruikers-</a:t>
            </a:r>
            <a:r>
              <a:rPr lang="nl-NL" dirty="0" err="1"/>
              <a:t>id</a:t>
            </a:r>
            <a:r>
              <a:rPr lang="nl-NL" dirty="0"/>
              <a:t> bij Identity Provider</a:t>
            </a:r>
          </a:p>
          <a:p>
            <a:pPr lvl="2"/>
            <a:r>
              <a:rPr lang="nl-NL" dirty="0"/>
              <a:t>name: volledige naam</a:t>
            </a:r>
          </a:p>
          <a:p>
            <a:pPr lvl="2"/>
            <a:r>
              <a:rPr lang="nl-NL" dirty="0"/>
              <a:t>email: e-mailadres van gebruiker</a:t>
            </a:r>
          </a:p>
          <a:p>
            <a:pPr lvl="2"/>
            <a:r>
              <a:rPr lang="nl-NL" dirty="0" err="1"/>
              <a:t>iss</a:t>
            </a:r>
            <a:r>
              <a:rPr lang="nl-NL" dirty="0"/>
              <a:t>: wie het token heeft uitgegeven</a:t>
            </a:r>
          </a:p>
          <a:p>
            <a:pPr lvl="2"/>
            <a:r>
              <a:rPr lang="nl-NL" dirty="0" err="1"/>
              <a:t>aud</a:t>
            </a:r>
            <a:r>
              <a:rPr lang="nl-NL" dirty="0"/>
              <a:t>: voor wie het token bedoeld is (client-app)</a:t>
            </a:r>
          </a:p>
          <a:p>
            <a:pPr lvl="2"/>
            <a:r>
              <a:rPr lang="nl-NL" dirty="0" err="1"/>
              <a:t>iat</a:t>
            </a:r>
            <a:r>
              <a:rPr lang="nl-NL" dirty="0"/>
              <a:t>: wanneer het is uitgegeven</a:t>
            </a:r>
          </a:p>
          <a:p>
            <a:pPr lvl="2"/>
            <a:r>
              <a:rPr lang="nl-NL" dirty="0" err="1"/>
              <a:t>exp</a:t>
            </a:r>
            <a:r>
              <a:rPr lang="nl-NL" dirty="0"/>
              <a:t>: wanneer het verloopt</a:t>
            </a:r>
            <a:endParaRPr lang="nl-BE" dirty="0"/>
          </a:p>
        </p:txBody>
      </p:sp>
    </p:spTree>
    <p:extLst>
      <p:ext uri="{BB962C8B-B14F-4D97-AF65-F5344CB8AC3E}">
        <p14:creationId xmlns:p14="http://schemas.microsoft.com/office/powerpoint/2010/main" val="18473990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3388DE-41E2-3977-5913-8EF01B29481F}"/>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ED7E1EDE-0A9F-24FD-FD28-74A7BDED2489}"/>
              </a:ext>
            </a:extLst>
          </p:cNvPr>
          <p:cNvSpPr>
            <a:spLocks noGrp="1"/>
          </p:cNvSpPr>
          <p:nvPr>
            <p:ph type="title"/>
          </p:nvPr>
        </p:nvSpPr>
        <p:spPr>
          <a:xfrm>
            <a:off x="435835" y="0"/>
            <a:ext cx="10917964" cy="512177"/>
          </a:xfrm>
        </p:spPr>
        <p:style>
          <a:lnRef idx="2">
            <a:schemeClr val="accent3">
              <a:shade val="15000"/>
            </a:schemeClr>
          </a:lnRef>
          <a:fillRef idx="1">
            <a:schemeClr val="accent3"/>
          </a:fillRef>
          <a:effectRef idx="0">
            <a:schemeClr val="accent3"/>
          </a:effectRef>
          <a:fontRef idx="minor">
            <a:schemeClr val="lt1"/>
          </a:fontRef>
        </p:style>
        <p:txBody>
          <a:bodyPr>
            <a:normAutofit fontScale="90000"/>
          </a:bodyPr>
          <a:lstStyle/>
          <a:p>
            <a:r>
              <a:rPr lang="nl-BE" dirty="0"/>
              <a:t>OAuth2: schematische voorstelling</a:t>
            </a:r>
          </a:p>
        </p:txBody>
      </p:sp>
      <p:sp>
        <p:nvSpPr>
          <p:cNvPr id="3" name="Tijdelijke aanduiding voor inhoud 2">
            <a:extLst>
              <a:ext uri="{FF2B5EF4-FFF2-40B4-BE49-F238E27FC236}">
                <a16:creationId xmlns:a16="http://schemas.microsoft.com/office/drawing/2014/main" id="{88BDE381-25F0-877B-1D1D-1DB8D0D68599}"/>
              </a:ext>
            </a:extLst>
          </p:cNvPr>
          <p:cNvSpPr>
            <a:spLocks noGrp="1"/>
          </p:cNvSpPr>
          <p:nvPr>
            <p:ph idx="1"/>
          </p:nvPr>
        </p:nvSpPr>
        <p:spPr>
          <a:xfrm>
            <a:off x="435835" y="879894"/>
            <a:ext cx="11319389" cy="5798741"/>
          </a:xfrm>
        </p:spPr>
        <p:txBody>
          <a:bodyPr>
            <a:normAutofit/>
          </a:bodyPr>
          <a:lstStyle/>
          <a:p>
            <a:endParaRPr lang="nl-NL" dirty="0"/>
          </a:p>
          <a:p>
            <a:pPr marL="457200" lvl="1" indent="0">
              <a:buNone/>
            </a:pPr>
            <a:endParaRPr lang="nl-BE" dirty="0"/>
          </a:p>
        </p:txBody>
      </p:sp>
      <p:grpSp>
        <p:nvGrpSpPr>
          <p:cNvPr id="31" name="Group 30">
            <a:extLst>
              <a:ext uri="{FF2B5EF4-FFF2-40B4-BE49-F238E27FC236}">
                <a16:creationId xmlns:a16="http://schemas.microsoft.com/office/drawing/2014/main" id="{30B7EA3D-BA26-EECB-0E47-A648F118F0EC}"/>
              </a:ext>
            </a:extLst>
          </p:cNvPr>
          <p:cNvGrpSpPr/>
          <p:nvPr/>
        </p:nvGrpSpPr>
        <p:grpSpPr>
          <a:xfrm>
            <a:off x="51064" y="680562"/>
            <a:ext cx="1716399" cy="2006909"/>
            <a:chOff x="51064" y="680562"/>
            <a:chExt cx="1716399" cy="2006909"/>
          </a:xfrm>
        </p:grpSpPr>
        <p:pic>
          <p:nvPicPr>
            <p:cNvPr id="9" name="Picture 8" descr="A person sitting at a desk with a computer&#10;&#10;AI-generated content may be incorrect.">
              <a:extLst>
                <a:ext uri="{FF2B5EF4-FFF2-40B4-BE49-F238E27FC236}">
                  <a16:creationId xmlns:a16="http://schemas.microsoft.com/office/drawing/2014/main" id="{F61D7754-BAA8-41C6-F185-E40D9D85256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6789" y="1182521"/>
              <a:ext cx="1504950" cy="1504950"/>
            </a:xfrm>
            <a:prstGeom prst="rect">
              <a:avLst/>
            </a:prstGeom>
          </p:spPr>
        </p:pic>
        <p:sp>
          <p:nvSpPr>
            <p:cNvPr id="6" name="TextBox 5">
              <a:extLst>
                <a:ext uri="{FF2B5EF4-FFF2-40B4-BE49-F238E27FC236}">
                  <a16:creationId xmlns:a16="http://schemas.microsoft.com/office/drawing/2014/main" id="{A2E81D2A-3ADB-D8A6-6518-FA84DBAA1EF0}"/>
                </a:ext>
              </a:extLst>
            </p:cNvPr>
            <p:cNvSpPr txBox="1"/>
            <p:nvPr/>
          </p:nvSpPr>
          <p:spPr>
            <a:xfrm>
              <a:off x="51064" y="680562"/>
              <a:ext cx="1716399" cy="523220"/>
            </a:xfrm>
            <a:prstGeom prst="rect">
              <a:avLst/>
            </a:prstGeom>
            <a:noFill/>
          </p:spPr>
          <p:txBody>
            <a:bodyPr wrap="square" rtlCol="0">
              <a:spAutoFit/>
            </a:bodyPr>
            <a:lstStyle/>
            <a:p>
              <a:pPr algn="ctr"/>
              <a:r>
                <a:rPr lang="nl-BE" sz="1400" dirty="0"/>
                <a:t>Onze gewaardeerde gebruiker</a:t>
              </a:r>
            </a:p>
          </p:txBody>
        </p:sp>
      </p:grpSp>
      <p:grpSp>
        <p:nvGrpSpPr>
          <p:cNvPr id="34" name="Group 33">
            <a:extLst>
              <a:ext uri="{FF2B5EF4-FFF2-40B4-BE49-F238E27FC236}">
                <a16:creationId xmlns:a16="http://schemas.microsoft.com/office/drawing/2014/main" id="{EF1BA6E4-7EE4-73B1-1C15-5893B335B5F8}"/>
              </a:ext>
            </a:extLst>
          </p:cNvPr>
          <p:cNvGrpSpPr/>
          <p:nvPr/>
        </p:nvGrpSpPr>
        <p:grpSpPr>
          <a:xfrm>
            <a:off x="8790082" y="736442"/>
            <a:ext cx="3375895" cy="3325893"/>
            <a:chOff x="8790082" y="736442"/>
            <a:chExt cx="3375895" cy="3325893"/>
          </a:xfrm>
        </p:grpSpPr>
        <p:grpSp>
          <p:nvGrpSpPr>
            <p:cNvPr id="10" name="Group 9">
              <a:extLst>
                <a:ext uri="{FF2B5EF4-FFF2-40B4-BE49-F238E27FC236}">
                  <a16:creationId xmlns:a16="http://schemas.microsoft.com/office/drawing/2014/main" id="{358AA260-F5FA-9D49-F516-6270923F6FE7}"/>
                </a:ext>
              </a:extLst>
            </p:cNvPr>
            <p:cNvGrpSpPr/>
            <p:nvPr/>
          </p:nvGrpSpPr>
          <p:grpSpPr>
            <a:xfrm>
              <a:off x="9139054" y="1121447"/>
              <a:ext cx="3026923" cy="2940888"/>
              <a:chOff x="9165077" y="1153306"/>
              <a:chExt cx="3026923" cy="2940888"/>
            </a:xfrm>
          </p:grpSpPr>
          <p:pic>
            <p:nvPicPr>
              <p:cNvPr id="14" name="Picture 13" descr="A black box on a cloud&#10;&#10;AI-generated content may be incorrect.">
                <a:extLst>
                  <a:ext uri="{FF2B5EF4-FFF2-40B4-BE49-F238E27FC236}">
                    <a16:creationId xmlns:a16="http://schemas.microsoft.com/office/drawing/2014/main" id="{D0FC2572-2F5E-6F38-CF50-4024513DE2B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65077" y="1153306"/>
                <a:ext cx="1600200" cy="1600200"/>
              </a:xfrm>
              <a:prstGeom prst="rect">
                <a:avLst/>
              </a:prstGeom>
            </p:spPr>
          </p:pic>
          <p:pic>
            <p:nvPicPr>
              <p:cNvPr id="4" name="Picture 3" descr="A black box on a cloud&#10;&#10;AI-generated content may be incorrect.">
                <a:extLst>
                  <a:ext uri="{FF2B5EF4-FFF2-40B4-BE49-F238E27FC236}">
                    <a16:creationId xmlns:a16="http://schemas.microsoft.com/office/drawing/2014/main" id="{F2C95DD9-4659-DCE0-F083-39C86ED46ED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13797" y="1823650"/>
                <a:ext cx="1600200" cy="1600200"/>
              </a:xfrm>
              <a:prstGeom prst="rect">
                <a:avLst/>
              </a:prstGeom>
            </p:spPr>
          </p:pic>
          <p:pic>
            <p:nvPicPr>
              <p:cNvPr id="5" name="Picture 4" descr="A black box on a cloud&#10;&#10;AI-generated content may be incorrect.">
                <a:extLst>
                  <a:ext uri="{FF2B5EF4-FFF2-40B4-BE49-F238E27FC236}">
                    <a16:creationId xmlns:a16="http://schemas.microsoft.com/office/drawing/2014/main" id="{DE853FCE-15C8-F5C8-EFDE-E35B186C6D3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91800" y="2493994"/>
                <a:ext cx="1600200" cy="1600200"/>
              </a:xfrm>
              <a:prstGeom prst="rect">
                <a:avLst/>
              </a:prstGeom>
            </p:spPr>
          </p:pic>
        </p:grpSp>
        <p:sp>
          <p:nvSpPr>
            <p:cNvPr id="8" name="TextBox 7">
              <a:extLst>
                <a:ext uri="{FF2B5EF4-FFF2-40B4-BE49-F238E27FC236}">
                  <a16:creationId xmlns:a16="http://schemas.microsoft.com/office/drawing/2014/main" id="{DD10EA4A-62EF-AAF9-A7E3-19B8ED48FD58}"/>
                </a:ext>
              </a:extLst>
            </p:cNvPr>
            <p:cNvSpPr txBox="1"/>
            <p:nvPr/>
          </p:nvSpPr>
          <p:spPr>
            <a:xfrm>
              <a:off x="8790082" y="736442"/>
              <a:ext cx="2965142" cy="523220"/>
            </a:xfrm>
            <a:prstGeom prst="rect">
              <a:avLst/>
            </a:prstGeom>
            <a:noFill/>
          </p:spPr>
          <p:txBody>
            <a:bodyPr wrap="square" rtlCol="0">
              <a:spAutoFit/>
            </a:bodyPr>
            <a:lstStyle/>
            <a:p>
              <a:pPr algn="ctr"/>
              <a:r>
                <a:rPr lang="nl-BE" sz="1400" dirty="0"/>
                <a:t>De </a:t>
              </a:r>
              <a:r>
                <a:rPr lang="nl-BE" sz="1400" dirty="0" err="1"/>
                <a:t>API’s</a:t>
              </a:r>
              <a:r>
                <a:rPr lang="nl-BE" sz="1400" dirty="0"/>
                <a:t> waar de schatten aan data begraven liggen</a:t>
              </a:r>
            </a:p>
          </p:txBody>
        </p:sp>
      </p:grpSp>
      <p:sp>
        <p:nvSpPr>
          <p:cNvPr id="12" name="Arrow: Right 11">
            <a:extLst>
              <a:ext uri="{FF2B5EF4-FFF2-40B4-BE49-F238E27FC236}">
                <a16:creationId xmlns:a16="http://schemas.microsoft.com/office/drawing/2014/main" id="{D1E5227F-6FA6-93A1-E646-AEBA17976858}"/>
              </a:ext>
            </a:extLst>
          </p:cNvPr>
          <p:cNvSpPr/>
          <p:nvPr/>
        </p:nvSpPr>
        <p:spPr>
          <a:xfrm>
            <a:off x="1901187" y="2158427"/>
            <a:ext cx="2061686" cy="41705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nl-BE" sz="1100" dirty="0"/>
              <a:t>Opent app</a:t>
            </a:r>
          </a:p>
        </p:txBody>
      </p:sp>
      <p:sp>
        <p:nvSpPr>
          <p:cNvPr id="13" name="Arrow: Right 12">
            <a:extLst>
              <a:ext uri="{FF2B5EF4-FFF2-40B4-BE49-F238E27FC236}">
                <a16:creationId xmlns:a16="http://schemas.microsoft.com/office/drawing/2014/main" id="{9DD13BEF-AB61-5D4A-AF21-8F8BFFBE60C8}"/>
              </a:ext>
            </a:extLst>
          </p:cNvPr>
          <p:cNvSpPr/>
          <p:nvPr/>
        </p:nvSpPr>
        <p:spPr>
          <a:xfrm>
            <a:off x="4261277" y="2324121"/>
            <a:ext cx="2179032" cy="535541"/>
          </a:xfrm>
          <a:prstGeom prst="rightArrow">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nl-BE" sz="1100" dirty="0"/>
              <a:t>Stuurt de gebruiker naar de IP voor login</a:t>
            </a:r>
          </a:p>
        </p:txBody>
      </p:sp>
      <p:grpSp>
        <p:nvGrpSpPr>
          <p:cNvPr id="32" name="Group 31">
            <a:extLst>
              <a:ext uri="{FF2B5EF4-FFF2-40B4-BE49-F238E27FC236}">
                <a16:creationId xmlns:a16="http://schemas.microsoft.com/office/drawing/2014/main" id="{16FB8082-46FD-FD8B-838A-C7934EB7CE90}"/>
              </a:ext>
            </a:extLst>
          </p:cNvPr>
          <p:cNvGrpSpPr/>
          <p:nvPr/>
        </p:nvGrpSpPr>
        <p:grpSpPr>
          <a:xfrm>
            <a:off x="3399393" y="660231"/>
            <a:ext cx="1817797" cy="1663890"/>
            <a:chOff x="3399393" y="660231"/>
            <a:chExt cx="1817797" cy="1663890"/>
          </a:xfrm>
        </p:grpSpPr>
        <p:pic>
          <p:nvPicPr>
            <p:cNvPr id="11" name="Picture 10" descr="A stack of white electronic devices&#10;&#10;AI-generated content may be incorrect.">
              <a:extLst>
                <a:ext uri="{FF2B5EF4-FFF2-40B4-BE49-F238E27FC236}">
                  <a16:creationId xmlns:a16="http://schemas.microsoft.com/office/drawing/2014/main" id="{D63816CF-E46B-3BB1-2F02-1914365A719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71182" y="1119426"/>
              <a:ext cx="1274221" cy="1204695"/>
            </a:xfrm>
            <a:prstGeom prst="rect">
              <a:avLst/>
            </a:prstGeom>
          </p:spPr>
        </p:pic>
        <p:sp>
          <p:nvSpPr>
            <p:cNvPr id="16" name="TextBox 15">
              <a:extLst>
                <a:ext uri="{FF2B5EF4-FFF2-40B4-BE49-F238E27FC236}">
                  <a16:creationId xmlns:a16="http://schemas.microsoft.com/office/drawing/2014/main" id="{B68C4E2B-9B9B-66EE-7E86-4CD818400F68}"/>
                </a:ext>
              </a:extLst>
            </p:cNvPr>
            <p:cNvSpPr txBox="1"/>
            <p:nvPr/>
          </p:nvSpPr>
          <p:spPr>
            <a:xfrm>
              <a:off x="3399393" y="660231"/>
              <a:ext cx="1817797" cy="523220"/>
            </a:xfrm>
            <a:prstGeom prst="rect">
              <a:avLst/>
            </a:prstGeom>
            <a:noFill/>
          </p:spPr>
          <p:txBody>
            <a:bodyPr wrap="square" rtlCol="0">
              <a:spAutoFit/>
            </a:bodyPr>
            <a:lstStyle/>
            <a:p>
              <a:pPr algn="ctr"/>
              <a:r>
                <a:rPr lang="nl-BE" sz="1400" dirty="0"/>
                <a:t>Onze geweldige </a:t>
              </a:r>
              <a:r>
                <a:rPr lang="nl-BE" sz="1400" dirty="0" err="1"/>
                <a:t>WebApp</a:t>
              </a:r>
              <a:endParaRPr lang="nl-BE" sz="1400" dirty="0"/>
            </a:p>
          </p:txBody>
        </p:sp>
      </p:grpSp>
      <p:grpSp>
        <p:nvGrpSpPr>
          <p:cNvPr id="33" name="Group 32">
            <a:extLst>
              <a:ext uri="{FF2B5EF4-FFF2-40B4-BE49-F238E27FC236}">
                <a16:creationId xmlns:a16="http://schemas.microsoft.com/office/drawing/2014/main" id="{938646C7-6BDA-AA3B-3E4F-04D55E658B08}"/>
              </a:ext>
            </a:extLst>
          </p:cNvPr>
          <p:cNvGrpSpPr/>
          <p:nvPr/>
        </p:nvGrpSpPr>
        <p:grpSpPr>
          <a:xfrm>
            <a:off x="6150778" y="712682"/>
            <a:ext cx="1817797" cy="1699701"/>
            <a:chOff x="6150778" y="712682"/>
            <a:chExt cx="1817797" cy="1699701"/>
          </a:xfrm>
        </p:grpSpPr>
        <p:sp>
          <p:nvSpPr>
            <p:cNvPr id="7" name="TextBox 6">
              <a:extLst>
                <a:ext uri="{FF2B5EF4-FFF2-40B4-BE49-F238E27FC236}">
                  <a16:creationId xmlns:a16="http://schemas.microsoft.com/office/drawing/2014/main" id="{6B64E17F-C428-75DF-7874-B62E7B5D9F88}"/>
                </a:ext>
              </a:extLst>
            </p:cNvPr>
            <p:cNvSpPr txBox="1"/>
            <p:nvPr/>
          </p:nvSpPr>
          <p:spPr>
            <a:xfrm>
              <a:off x="6150778" y="712682"/>
              <a:ext cx="1817797" cy="523220"/>
            </a:xfrm>
            <a:prstGeom prst="rect">
              <a:avLst/>
            </a:prstGeom>
            <a:noFill/>
          </p:spPr>
          <p:txBody>
            <a:bodyPr wrap="square" rtlCol="0">
              <a:spAutoFit/>
            </a:bodyPr>
            <a:lstStyle/>
            <a:p>
              <a:pPr algn="ctr"/>
              <a:r>
                <a:rPr lang="nl-BE" sz="1400" dirty="0"/>
                <a:t>De vertrouwde Identity Provider</a:t>
              </a:r>
            </a:p>
          </p:txBody>
        </p:sp>
        <p:pic>
          <p:nvPicPr>
            <p:cNvPr id="19" name="Picture 18" descr="A toy person in a uniform standing in front of a server rack&#10;&#10;AI-generated content may be incorrect.">
              <a:extLst>
                <a:ext uri="{FF2B5EF4-FFF2-40B4-BE49-F238E27FC236}">
                  <a16:creationId xmlns:a16="http://schemas.microsoft.com/office/drawing/2014/main" id="{76BA3818-9BAA-7052-8AE7-ECC4BE4C87F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40309" y="1182521"/>
              <a:ext cx="1229862" cy="1229862"/>
            </a:xfrm>
            <a:prstGeom prst="rect">
              <a:avLst/>
            </a:prstGeom>
          </p:spPr>
        </p:pic>
      </p:grpSp>
      <p:sp>
        <p:nvSpPr>
          <p:cNvPr id="21" name="Arrow: Right 20">
            <a:extLst>
              <a:ext uri="{FF2B5EF4-FFF2-40B4-BE49-F238E27FC236}">
                <a16:creationId xmlns:a16="http://schemas.microsoft.com/office/drawing/2014/main" id="{701E9D12-5637-E853-2061-27680E9E83D7}"/>
              </a:ext>
            </a:extLst>
          </p:cNvPr>
          <p:cNvSpPr/>
          <p:nvPr/>
        </p:nvSpPr>
        <p:spPr>
          <a:xfrm>
            <a:off x="1901187" y="2859662"/>
            <a:ext cx="4539122" cy="41705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nl-BE" sz="1100" dirty="0"/>
              <a:t>Gebruiker logt in</a:t>
            </a:r>
          </a:p>
        </p:txBody>
      </p:sp>
      <p:sp>
        <p:nvSpPr>
          <p:cNvPr id="22" name="Arrow: Right 21">
            <a:extLst>
              <a:ext uri="{FF2B5EF4-FFF2-40B4-BE49-F238E27FC236}">
                <a16:creationId xmlns:a16="http://schemas.microsoft.com/office/drawing/2014/main" id="{6213E47F-9AC9-7015-7A7D-B93506D845AD}"/>
              </a:ext>
            </a:extLst>
          </p:cNvPr>
          <p:cNvSpPr/>
          <p:nvPr/>
        </p:nvSpPr>
        <p:spPr>
          <a:xfrm flipH="1">
            <a:off x="4518734" y="3282661"/>
            <a:ext cx="1921575" cy="484733"/>
          </a:xfrm>
          <a:prstGeom prst="rightArrow">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nl-BE" sz="1100" dirty="0"/>
              <a:t>Autorisatiecode</a:t>
            </a:r>
          </a:p>
        </p:txBody>
      </p:sp>
      <p:sp>
        <p:nvSpPr>
          <p:cNvPr id="23" name="Arrow: Right 22">
            <a:extLst>
              <a:ext uri="{FF2B5EF4-FFF2-40B4-BE49-F238E27FC236}">
                <a16:creationId xmlns:a16="http://schemas.microsoft.com/office/drawing/2014/main" id="{0E70F43B-7764-7696-941A-CA41DD04258F}"/>
              </a:ext>
            </a:extLst>
          </p:cNvPr>
          <p:cNvSpPr/>
          <p:nvPr/>
        </p:nvSpPr>
        <p:spPr>
          <a:xfrm>
            <a:off x="4308291" y="3779264"/>
            <a:ext cx="2179032" cy="421711"/>
          </a:xfrm>
          <a:prstGeom prst="rightArrow">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nl-BE" sz="1100" dirty="0"/>
              <a:t>Inwisseling autorisatiecode</a:t>
            </a:r>
          </a:p>
        </p:txBody>
      </p:sp>
      <p:sp>
        <p:nvSpPr>
          <p:cNvPr id="25" name="Arrow: Right 24">
            <a:extLst>
              <a:ext uri="{FF2B5EF4-FFF2-40B4-BE49-F238E27FC236}">
                <a16:creationId xmlns:a16="http://schemas.microsoft.com/office/drawing/2014/main" id="{81DAA3E2-C0FF-F171-1A22-1C8671B4215C}"/>
              </a:ext>
            </a:extLst>
          </p:cNvPr>
          <p:cNvSpPr/>
          <p:nvPr/>
        </p:nvSpPr>
        <p:spPr>
          <a:xfrm flipH="1">
            <a:off x="4518734" y="4226543"/>
            <a:ext cx="1921575" cy="484733"/>
          </a:xfrm>
          <a:prstGeom prst="rightArrow">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nl-BE" sz="1100" dirty="0"/>
              <a:t>Access Tokens</a:t>
            </a:r>
          </a:p>
        </p:txBody>
      </p:sp>
      <p:sp>
        <p:nvSpPr>
          <p:cNvPr id="26" name="Arrow: Right 25">
            <a:extLst>
              <a:ext uri="{FF2B5EF4-FFF2-40B4-BE49-F238E27FC236}">
                <a16:creationId xmlns:a16="http://schemas.microsoft.com/office/drawing/2014/main" id="{15CE9BF6-D963-8417-D2E3-0B25C608BC6A}"/>
              </a:ext>
            </a:extLst>
          </p:cNvPr>
          <p:cNvSpPr/>
          <p:nvPr/>
        </p:nvSpPr>
        <p:spPr>
          <a:xfrm>
            <a:off x="4308291" y="5314842"/>
            <a:ext cx="5468649" cy="421711"/>
          </a:xfrm>
          <a:prstGeom prst="rightArrow">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nl-BE" sz="1100" dirty="0"/>
              <a:t>Vraag voor toegang met de Access tokens</a:t>
            </a:r>
          </a:p>
        </p:txBody>
      </p:sp>
      <p:sp>
        <p:nvSpPr>
          <p:cNvPr id="27" name="Rectangle: Rounded Corners 26">
            <a:extLst>
              <a:ext uri="{FF2B5EF4-FFF2-40B4-BE49-F238E27FC236}">
                <a16:creationId xmlns:a16="http://schemas.microsoft.com/office/drawing/2014/main" id="{9AADFF27-D956-0A8D-9C82-2A01C1B1A103}"/>
              </a:ext>
            </a:extLst>
          </p:cNvPr>
          <p:cNvSpPr/>
          <p:nvPr/>
        </p:nvSpPr>
        <p:spPr>
          <a:xfrm>
            <a:off x="9965308" y="5403640"/>
            <a:ext cx="1175689" cy="665825"/>
          </a:xfrm>
          <a:prstGeom prst="round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nl-BE" sz="1200" dirty="0"/>
              <a:t>Validatie tokens</a:t>
            </a:r>
          </a:p>
        </p:txBody>
      </p:sp>
      <p:sp>
        <p:nvSpPr>
          <p:cNvPr id="29" name="Arrow: Right 28">
            <a:extLst>
              <a:ext uri="{FF2B5EF4-FFF2-40B4-BE49-F238E27FC236}">
                <a16:creationId xmlns:a16="http://schemas.microsoft.com/office/drawing/2014/main" id="{BF81A70F-A8D8-2146-754F-F0963F32AECE}"/>
              </a:ext>
            </a:extLst>
          </p:cNvPr>
          <p:cNvSpPr/>
          <p:nvPr/>
        </p:nvSpPr>
        <p:spPr>
          <a:xfrm flipH="1">
            <a:off x="4304273" y="5835730"/>
            <a:ext cx="5468649" cy="484733"/>
          </a:xfrm>
          <a:prstGeom prst="rightArrow">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nl-BE" sz="1100" dirty="0"/>
              <a:t>Resultaat </a:t>
            </a:r>
          </a:p>
        </p:txBody>
      </p:sp>
      <p:sp>
        <p:nvSpPr>
          <p:cNvPr id="30" name="Arrow: Right 29">
            <a:extLst>
              <a:ext uri="{FF2B5EF4-FFF2-40B4-BE49-F238E27FC236}">
                <a16:creationId xmlns:a16="http://schemas.microsoft.com/office/drawing/2014/main" id="{EE773D6C-806E-3DFC-15ED-12F604378931}"/>
              </a:ext>
            </a:extLst>
          </p:cNvPr>
          <p:cNvSpPr/>
          <p:nvPr/>
        </p:nvSpPr>
        <p:spPr>
          <a:xfrm flipH="1">
            <a:off x="1814811" y="6270327"/>
            <a:ext cx="2061687" cy="484733"/>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nl-BE" sz="1100" dirty="0"/>
              <a:t>Gevraagde data</a:t>
            </a:r>
          </a:p>
        </p:txBody>
      </p:sp>
      <p:sp>
        <p:nvSpPr>
          <p:cNvPr id="15" name="Arrow: Right 14">
            <a:extLst>
              <a:ext uri="{FF2B5EF4-FFF2-40B4-BE49-F238E27FC236}">
                <a16:creationId xmlns:a16="http://schemas.microsoft.com/office/drawing/2014/main" id="{FD11C7CE-E580-45D2-452F-CE4828BEC855}"/>
              </a:ext>
            </a:extLst>
          </p:cNvPr>
          <p:cNvSpPr/>
          <p:nvPr/>
        </p:nvSpPr>
        <p:spPr>
          <a:xfrm flipH="1">
            <a:off x="4518734" y="4777658"/>
            <a:ext cx="1921575" cy="484733"/>
          </a:xfrm>
          <a:prstGeom prst="rightArrow">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nl-BE" sz="1100" dirty="0"/>
              <a:t>OICD ID Token</a:t>
            </a:r>
          </a:p>
        </p:txBody>
      </p:sp>
    </p:spTree>
    <p:extLst>
      <p:ext uri="{BB962C8B-B14F-4D97-AF65-F5344CB8AC3E}">
        <p14:creationId xmlns:p14="http://schemas.microsoft.com/office/powerpoint/2010/main" val="12456498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2"/>
                                        </p:tgtEl>
                                        <p:attrNameLst>
                                          <p:attrName>style.visibility</p:attrName>
                                        </p:attrNameLst>
                                      </p:cBhvr>
                                      <p:to>
                                        <p:strVal val="visible"/>
                                      </p:to>
                                    </p:set>
                                    <p:animEffect transition="in" filter="fade">
                                      <p:cBhvr>
                                        <p:cTn id="11" dur="500"/>
                                        <p:tgtEl>
                                          <p:spTgt spid="32"/>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3"/>
                                        </p:tgtEl>
                                        <p:attrNameLst>
                                          <p:attrName>style.visibility</p:attrName>
                                        </p:attrNameLst>
                                      </p:cBhvr>
                                      <p:to>
                                        <p:strVal val="visible"/>
                                      </p:to>
                                    </p:set>
                                    <p:animEffect transition="in" filter="fade">
                                      <p:cBhvr>
                                        <p:cTn id="15" dur="500"/>
                                        <p:tgtEl>
                                          <p:spTgt spid="33"/>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34"/>
                                        </p:tgtEl>
                                        <p:attrNameLst>
                                          <p:attrName>style.visibility</p:attrName>
                                        </p:attrNameLst>
                                      </p:cBhvr>
                                      <p:to>
                                        <p:strVal val="visible"/>
                                      </p:to>
                                    </p:set>
                                    <p:animEffect transition="in" filter="fade">
                                      <p:cBhvr>
                                        <p:cTn id="19" dur="500"/>
                                        <p:tgtEl>
                                          <p:spTgt spid="34"/>
                                        </p:tgtEl>
                                      </p:cBhvr>
                                    </p:animEffec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12"/>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fade">
                                      <p:cBhvr>
                                        <p:cTn id="28" dur="500"/>
                                        <p:tgtEl>
                                          <p:spTgt spid="13"/>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21"/>
                                        </p:tgtEl>
                                        <p:attrNameLst>
                                          <p:attrName>style.visibility</p:attrName>
                                        </p:attrNameLst>
                                      </p:cBhvr>
                                      <p:to>
                                        <p:strVal val="visible"/>
                                      </p:to>
                                    </p:set>
                                    <p:animEffect transition="in" filter="fade">
                                      <p:cBhvr>
                                        <p:cTn id="33" dur="500"/>
                                        <p:tgtEl>
                                          <p:spTgt spid="21"/>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22"/>
                                        </p:tgtEl>
                                        <p:attrNameLst>
                                          <p:attrName>style.visibility</p:attrName>
                                        </p:attrNameLst>
                                      </p:cBhvr>
                                      <p:to>
                                        <p:strVal val="visible"/>
                                      </p:to>
                                    </p:set>
                                    <p:animEffect transition="in" filter="fade">
                                      <p:cBhvr>
                                        <p:cTn id="38" dur="500"/>
                                        <p:tgtEl>
                                          <p:spTgt spid="22"/>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23"/>
                                        </p:tgtEl>
                                        <p:attrNameLst>
                                          <p:attrName>style.visibility</p:attrName>
                                        </p:attrNameLst>
                                      </p:cBhvr>
                                      <p:to>
                                        <p:strVal val="visible"/>
                                      </p:to>
                                    </p:set>
                                    <p:animEffect transition="in" filter="fade">
                                      <p:cBhvr>
                                        <p:cTn id="43" dur="500"/>
                                        <p:tgtEl>
                                          <p:spTgt spid="23"/>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25"/>
                                        </p:tgtEl>
                                        <p:attrNameLst>
                                          <p:attrName>style.visibility</p:attrName>
                                        </p:attrNameLst>
                                      </p:cBhvr>
                                      <p:to>
                                        <p:strVal val="visible"/>
                                      </p:to>
                                    </p:set>
                                    <p:animEffect transition="in" filter="fade">
                                      <p:cBhvr>
                                        <p:cTn id="48" dur="500"/>
                                        <p:tgtEl>
                                          <p:spTgt spid="25"/>
                                        </p:tgtEl>
                                      </p:cBhvr>
                                    </p:animEffect>
                                  </p:childTnLst>
                                </p:cTn>
                              </p:par>
                            </p:childTnLst>
                          </p:cTn>
                        </p:par>
                        <p:par>
                          <p:cTn id="49" fill="hold">
                            <p:stCondLst>
                              <p:cond delay="500"/>
                            </p:stCondLst>
                            <p:childTnLst>
                              <p:par>
                                <p:cTn id="50" presetID="10" presetClass="entr" presetSubtype="0" fill="hold" grpId="0" nodeType="afterEffect">
                                  <p:stCondLst>
                                    <p:cond delay="0"/>
                                  </p:stCondLst>
                                  <p:childTnLst>
                                    <p:set>
                                      <p:cBhvr>
                                        <p:cTn id="51" dur="1" fill="hold">
                                          <p:stCondLst>
                                            <p:cond delay="0"/>
                                          </p:stCondLst>
                                        </p:cTn>
                                        <p:tgtEl>
                                          <p:spTgt spid="15"/>
                                        </p:tgtEl>
                                        <p:attrNameLst>
                                          <p:attrName>style.visibility</p:attrName>
                                        </p:attrNameLst>
                                      </p:cBhvr>
                                      <p:to>
                                        <p:strVal val="visible"/>
                                      </p:to>
                                    </p:set>
                                    <p:animEffect transition="in" filter="fade">
                                      <p:cBhvr>
                                        <p:cTn id="52" dur="500"/>
                                        <p:tgtEl>
                                          <p:spTgt spid="15"/>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26"/>
                                        </p:tgtEl>
                                        <p:attrNameLst>
                                          <p:attrName>style.visibility</p:attrName>
                                        </p:attrNameLst>
                                      </p:cBhvr>
                                      <p:to>
                                        <p:strVal val="visible"/>
                                      </p:to>
                                    </p:set>
                                    <p:animEffect transition="in" filter="fade">
                                      <p:cBhvr>
                                        <p:cTn id="57" dur="500"/>
                                        <p:tgtEl>
                                          <p:spTgt spid="26"/>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27"/>
                                        </p:tgtEl>
                                        <p:attrNameLst>
                                          <p:attrName>style.visibility</p:attrName>
                                        </p:attrNameLst>
                                      </p:cBhvr>
                                      <p:to>
                                        <p:strVal val="visible"/>
                                      </p:to>
                                    </p:set>
                                    <p:animEffect transition="in" filter="fade">
                                      <p:cBhvr>
                                        <p:cTn id="62" dur="500"/>
                                        <p:tgtEl>
                                          <p:spTgt spid="27"/>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29"/>
                                        </p:tgtEl>
                                        <p:attrNameLst>
                                          <p:attrName>style.visibility</p:attrName>
                                        </p:attrNameLst>
                                      </p:cBhvr>
                                      <p:to>
                                        <p:strVal val="visible"/>
                                      </p:to>
                                    </p:set>
                                    <p:animEffect transition="in" filter="fade">
                                      <p:cBhvr>
                                        <p:cTn id="67" dur="500"/>
                                        <p:tgtEl>
                                          <p:spTgt spid="29"/>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30"/>
                                        </p:tgtEl>
                                        <p:attrNameLst>
                                          <p:attrName>style.visibility</p:attrName>
                                        </p:attrNameLst>
                                      </p:cBhvr>
                                      <p:to>
                                        <p:strVal val="visible"/>
                                      </p:to>
                                    </p:set>
                                    <p:animEffect transition="in" filter="fade">
                                      <p:cBhvr>
                                        <p:cTn id="72"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21" grpId="0" animBg="1"/>
      <p:bldP spid="22" grpId="0" animBg="1"/>
      <p:bldP spid="23" grpId="0" animBg="1"/>
      <p:bldP spid="25" grpId="0" animBg="1"/>
      <p:bldP spid="26" grpId="0" animBg="1"/>
      <p:bldP spid="27" grpId="0" animBg="1"/>
      <p:bldP spid="29" grpId="0" animBg="1"/>
      <p:bldP spid="30" grpId="0" animBg="1"/>
      <p:bldP spid="15"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29AFAA-85A3-0ADB-78E3-ABD409BB06C0}"/>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BBCCE57E-172B-EE54-9154-1023E22FDADA}"/>
              </a:ext>
            </a:extLst>
          </p:cNvPr>
          <p:cNvSpPr>
            <a:spLocks noGrp="1"/>
          </p:cNvSpPr>
          <p:nvPr>
            <p:ph type="title"/>
          </p:nvPr>
        </p:nvSpPr>
        <p:spPr>
          <a:xfrm>
            <a:off x="435836" y="179365"/>
            <a:ext cx="10917964" cy="794204"/>
          </a:xfrm>
        </p:spPr>
        <p:txBody>
          <a:bodyPr/>
          <a:lstStyle/>
          <a:p>
            <a:r>
              <a:rPr lang="nl-BE" dirty="0"/>
              <a:t>Gebruik</a:t>
            </a:r>
          </a:p>
        </p:txBody>
      </p:sp>
      <p:sp>
        <p:nvSpPr>
          <p:cNvPr id="3" name="Tijdelijke aanduiding voor inhoud 2">
            <a:extLst>
              <a:ext uri="{FF2B5EF4-FFF2-40B4-BE49-F238E27FC236}">
                <a16:creationId xmlns:a16="http://schemas.microsoft.com/office/drawing/2014/main" id="{BE39455C-1A71-1136-DD17-337D4798AB81}"/>
              </a:ext>
            </a:extLst>
          </p:cNvPr>
          <p:cNvSpPr>
            <a:spLocks noGrp="1"/>
          </p:cNvSpPr>
          <p:nvPr>
            <p:ph idx="1"/>
          </p:nvPr>
        </p:nvSpPr>
        <p:spPr>
          <a:xfrm>
            <a:off x="435835" y="1079770"/>
            <a:ext cx="11319389" cy="5598865"/>
          </a:xfrm>
        </p:spPr>
        <p:txBody>
          <a:bodyPr>
            <a:normAutofit/>
          </a:bodyPr>
          <a:lstStyle/>
          <a:p>
            <a:r>
              <a:rPr lang="nl-BE" dirty="0"/>
              <a:t>Client</a:t>
            </a:r>
          </a:p>
          <a:p>
            <a:pPr lvl="1"/>
            <a:r>
              <a:rPr lang="nl-NL" dirty="0"/>
              <a:t>De Client gebruikt het ID token om de identiteit van de gebruiker te valideren:</a:t>
            </a:r>
          </a:p>
          <a:p>
            <a:pPr lvl="2"/>
            <a:r>
              <a:rPr lang="nl-NL" dirty="0"/>
              <a:t>Controle of het token geldig is (</a:t>
            </a:r>
            <a:r>
              <a:rPr lang="nl-NL" dirty="0" err="1"/>
              <a:t>signature</a:t>
            </a:r>
            <a:r>
              <a:rPr lang="nl-NL" dirty="0"/>
              <a:t>, </a:t>
            </a:r>
            <a:r>
              <a:rPr lang="nl-NL" dirty="0" err="1"/>
              <a:t>issuer</a:t>
            </a:r>
            <a:r>
              <a:rPr lang="nl-NL" dirty="0"/>
              <a:t>, </a:t>
            </a:r>
            <a:r>
              <a:rPr lang="nl-NL" dirty="0" err="1"/>
              <a:t>expiry</a:t>
            </a:r>
            <a:r>
              <a:rPr lang="nl-NL" dirty="0"/>
              <a:t>).</a:t>
            </a:r>
          </a:p>
          <a:p>
            <a:pPr lvl="2"/>
            <a:r>
              <a:rPr lang="nl-NL" dirty="0"/>
              <a:t>Gebruiker automatisch aanmelden (inloggegevens weergeven, profielinformatie tonen).</a:t>
            </a:r>
          </a:p>
          <a:p>
            <a:pPr lvl="1"/>
            <a:r>
              <a:rPr lang="nl-NL" dirty="0"/>
              <a:t>Dit betekent dat de client-app geen extra verzoek hoeft te sturen om basisinformatie over de gebruiker te krijgen want dit zit al in het ID token.</a:t>
            </a:r>
          </a:p>
          <a:p>
            <a:r>
              <a:rPr lang="nl-NL" dirty="0"/>
              <a:t>API </a:t>
            </a:r>
          </a:p>
          <a:p>
            <a:pPr lvl="1"/>
            <a:r>
              <a:rPr lang="nl-NL" dirty="0" err="1"/>
              <a:t>Diegebruikt</a:t>
            </a:r>
            <a:r>
              <a:rPr lang="nl-NL" dirty="0"/>
              <a:t> dit token (meestal) niet want dit token is enkel bedoeld voor de client,</a:t>
            </a:r>
          </a:p>
          <a:p>
            <a:r>
              <a:rPr lang="nl-NL" dirty="0"/>
              <a:t>Voordelen:</a:t>
            </a:r>
          </a:p>
          <a:p>
            <a:pPr lvl="1"/>
            <a:r>
              <a:rPr lang="nl-NL" dirty="0"/>
              <a:t>Authenticatie: Duidelijke identificatie van gebruiker (wie ben je?).</a:t>
            </a:r>
          </a:p>
          <a:p>
            <a:pPr lvl="1"/>
            <a:r>
              <a:rPr lang="nl-NL" dirty="0"/>
              <a:t>Single </a:t>
            </a:r>
            <a:r>
              <a:rPr lang="nl-NL" dirty="0" err="1"/>
              <a:t>Sign</a:t>
            </a:r>
            <a:r>
              <a:rPr lang="nl-NL" dirty="0"/>
              <a:t>-On: Eén login voor meerdere applicaties.</a:t>
            </a:r>
          </a:p>
          <a:p>
            <a:pPr lvl="1"/>
            <a:r>
              <a:rPr lang="nl-NL" dirty="0"/>
              <a:t>Gebruiksvriendelijk: Gebruiker hoeft basisgegevens niet telkens opnieuw te delen.</a:t>
            </a:r>
          </a:p>
          <a:p>
            <a:pPr lvl="1"/>
            <a:r>
              <a:rPr lang="nl-NL" dirty="0"/>
              <a:t>Gestandaardiseerd: Werkt hetzelfde voor vrijwel elke </a:t>
            </a:r>
            <a:r>
              <a:rPr lang="nl-NL" dirty="0" err="1"/>
              <a:t>identity</a:t>
            </a:r>
            <a:r>
              <a:rPr lang="nl-NL" dirty="0"/>
              <a:t> provider.</a:t>
            </a:r>
            <a:endParaRPr lang="nl-BE" dirty="0"/>
          </a:p>
        </p:txBody>
      </p:sp>
    </p:spTree>
    <p:extLst>
      <p:ext uri="{BB962C8B-B14F-4D97-AF65-F5344CB8AC3E}">
        <p14:creationId xmlns:p14="http://schemas.microsoft.com/office/powerpoint/2010/main" val="27938266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3">
                                            <p:txEl>
                                              <p:pRg st="10" end="10"/>
                                            </p:txEl>
                                          </p:spTgt>
                                        </p:tgtEl>
                                        <p:attrNameLst>
                                          <p:attrName>style.visibility</p:attrName>
                                        </p:attrNameLst>
                                      </p:cBhvr>
                                      <p:to>
                                        <p:strVal val="visible"/>
                                      </p:to>
                                    </p:set>
                                    <p:animEffect transition="in" filter="fade">
                                      <p:cBhvr>
                                        <p:cTn id="57" dur="500"/>
                                        <p:tgtEl>
                                          <p:spTgt spid="3">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3">
                                            <p:txEl>
                                              <p:pRg st="11" end="11"/>
                                            </p:txEl>
                                          </p:spTgt>
                                        </p:tgtEl>
                                        <p:attrNameLst>
                                          <p:attrName>style.visibility</p:attrName>
                                        </p:attrNameLst>
                                      </p:cBhvr>
                                      <p:to>
                                        <p:strVal val="visible"/>
                                      </p:to>
                                    </p:set>
                                    <p:animEffect transition="in" filter="fade">
                                      <p:cBhvr>
                                        <p:cTn id="62"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5E4CA37-847D-AD43-6D82-7A863D98C640}"/>
            </a:ext>
          </a:extLst>
        </p:cNvPr>
        <p:cNvGrpSpPr/>
        <p:nvPr/>
      </p:nvGrpSpPr>
      <p:grpSpPr>
        <a:xfrm>
          <a:off x="0" y="0"/>
          <a:ext cx="0" cy="0"/>
          <a:chOff x="0" y="0"/>
          <a:chExt cx="0" cy="0"/>
        </a:xfrm>
      </p:grpSpPr>
      <p:sp useBgFill="1">
        <p:nvSpPr>
          <p:cNvPr id="72" name="Rectangle 71">
            <a:extLst>
              <a:ext uri="{FF2B5EF4-FFF2-40B4-BE49-F238E27FC236}">
                <a16:creationId xmlns:a16="http://schemas.microsoft.com/office/drawing/2014/main" id="{47541F8E-3A9C-7886-D8B3-B700E1436C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52850A5B-CA07-36A3-CE4B-5C77AE0F21DF}"/>
              </a:ext>
            </a:extLst>
          </p:cNvPr>
          <p:cNvPicPr>
            <a:picLocks noChangeAspect="1"/>
          </p:cNvPicPr>
          <p:nvPr/>
        </p:nvPicPr>
        <p:blipFill>
          <a:blip r:embed="rId2">
            <a:extLst>
              <a:ext uri="{28A0092B-C50C-407E-A947-70E740481C1C}">
                <a14:useLocalDpi xmlns:a14="http://schemas.microsoft.com/office/drawing/2010/main" val="0"/>
              </a:ext>
            </a:extLst>
          </a:blip>
          <a:srcRect l="13886" r="13886"/>
          <a:stretch/>
        </p:blipFill>
        <p:spPr>
          <a:xfrm>
            <a:off x="3560000" y="10"/>
            <a:ext cx="8668512" cy="6857990"/>
          </a:xfrm>
          <a:prstGeom prst="rect">
            <a:avLst/>
          </a:prstGeom>
        </p:spPr>
      </p:pic>
      <p:sp>
        <p:nvSpPr>
          <p:cNvPr id="74" name="Rectangle 73">
            <a:extLst>
              <a:ext uri="{FF2B5EF4-FFF2-40B4-BE49-F238E27FC236}">
                <a16:creationId xmlns:a16="http://schemas.microsoft.com/office/drawing/2014/main" id="{4203ED33-7328-A59E-FF69-6EBE2DC21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el 1">
            <a:extLst>
              <a:ext uri="{FF2B5EF4-FFF2-40B4-BE49-F238E27FC236}">
                <a16:creationId xmlns:a16="http://schemas.microsoft.com/office/drawing/2014/main" id="{5B211A1B-16A0-3766-B082-BB3E07C8B6ED}"/>
              </a:ext>
            </a:extLst>
          </p:cNvPr>
          <p:cNvSpPr txBox="1">
            <a:spLocks/>
          </p:cNvSpPr>
          <p:nvPr/>
        </p:nvSpPr>
        <p:spPr>
          <a:xfrm>
            <a:off x="481029" y="1122363"/>
            <a:ext cx="6009083" cy="3204134"/>
          </a:xfrm>
          <a:prstGeom prst="ellipse">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Aft>
                <a:spcPts val="600"/>
              </a:spcAft>
            </a:pPr>
            <a:r>
              <a:rPr lang="en-US" sz="4800" b="1" dirty="0">
                <a:solidFill>
                  <a:schemeClr val="bg1"/>
                </a:solidFill>
              </a:rPr>
              <a:t>Tokens</a:t>
            </a:r>
            <a:endParaRPr lang="en-US" sz="4800" b="1" noProof="0" dirty="0">
              <a:solidFill>
                <a:schemeClr val="bg1"/>
              </a:solidFill>
            </a:endParaRPr>
          </a:p>
        </p:txBody>
      </p:sp>
      <p:sp>
        <p:nvSpPr>
          <p:cNvPr id="76" name="Rectangle 75">
            <a:extLst>
              <a:ext uri="{FF2B5EF4-FFF2-40B4-BE49-F238E27FC236}">
                <a16:creationId xmlns:a16="http://schemas.microsoft.com/office/drawing/2014/main" id="{508F59CC-28CA-1AA5-0FD6-8C54D9F17B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78" name="Rectangle 77">
            <a:extLst>
              <a:ext uri="{FF2B5EF4-FFF2-40B4-BE49-F238E27FC236}">
                <a16:creationId xmlns:a16="http://schemas.microsoft.com/office/drawing/2014/main" id="{98C561CF-EBE0-5595-5F5F-41DD3B8D52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99880039"/>
      </p:ext>
    </p:extLst>
  </p:cSld>
  <p:clrMapOvr>
    <a:overrideClrMapping bg1="lt1" tx1="dk1" bg2="lt2" tx2="dk2" accent1="accent1" accent2="accent2" accent3="accent3" accent4="accent4" accent5="accent5" accent6="accent6" hlink="hlink" folHlink="folHlink"/>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1C82B7-AA57-1304-48EE-558E556A3977}"/>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897B8621-827A-174D-DF39-35969B00EC3C}"/>
              </a:ext>
            </a:extLst>
          </p:cNvPr>
          <p:cNvSpPr>
            <a:spLocks noGrp="1"/>
          </p:cNvSpPr>
          <p:nvPr>
            <p:ph type="title"/>
          </p:nvPr>
        </p:nvSpPr>
        <p:spPr>
          <a:xfrm>
            <a:off x="435836" y="179365"/>
            <a:ext cx="10917964" cy="794204"/>
          </a:xfrm>
        </p:spPr>
        <p:txBody>
          <a:bodyPr/>
          <a:lstStyle/>
          <a:p>
            <a:r>
              <a:rPr lang="nl-BE" dirty="0" err="1"/>
              <a:t>Bearer</a:t>
            </a:r>
            <a:r>
              <a:rPr lang="nl-BE" dirty="0"/>
              <a:t> tokens</a:t>
            </a:r>
          </a:p>
        </p:txBody>
      </p:sp>
      <p:sp>
        <p:nvSpPr>
          <p:cNvPr id="3" name="Tijdelijke aanduiding voor inhoud 2">
            <a:extLst>
              <a:ext uri="{FF2B5EF4-FFF2-40B4-BE49-F238E27FC236}">
                <a16:creationId xmlns:a16="http://schemas.microsoft.com/office/drawing/2014/main" id="{A0EF7634-30E9-4A93-E420-6C6689D74E21}"/>
              </a:ext>
            </a:extLst>
          </p:cNvPr>
          <p:cNvSpPr>
            <a:spLocks noGrp="1"/>
          </p:cNvSpPr>
          <p:nvPr>
            <p:ph idx="1"/>
          </p:nvPr>
        </p:nvSpPr>
        <p:spPr>
          <a:xfrm>
            <a:off x="435835" y="1079770"/>
            <a:ext cx="11319389" cy="5287473"/>
          </a:xfrm>
        </p:spPr>
        <p:txBody>
          <a:bodyPr>
            <a:normAutofit/>
          </a:bodyPr>
          <a:lstStyle/>
          <a:p>
            <a:r>
              <a:rPr lang="nl-NL" dirty="0"/>
              <a:t>Een </a:t>
            </a:r>
            <a:r>
              <a:rPr lang="nl-NL" dirty="0" err="1"/>
              <a:t>Bearer</a:t>
            </a:r>
            <a:r>
              <a:rPr lang="nl-NL" dirty="0"/>
              <a:t> Token is een speciaal type toegangssleutel (access token) die gebruikt wordt om toegang te krijgen tot beschermde bronnen of diensten.</a:t>
            </a:r>
          </a:p>
          <a:p>
            <a:r>
              <a:rPr lang="nl-NL" dirty="0"/>
              <a:t>De term "</a:t>
            </a:r>
            <a:r>
              <a:rPr lang="nl-NL" dirty="0" err="1"/>
              <a:t>Bearer</a:t>
            </a:r>
            <a:r>
              <a:rPr lang="nl-NL" dirty="0"/>
              <a:t>" (drager) betekent letterlijk dat iedereen die dit token in handen heeft, het kan gebruiken. </a:t>
            </a:r>
          </a:p>
          <a:p>
            <a:pPr lvl="1"/>
            <a:r>
              <a:rPr lang="nl-NL" dirty="0"/>
              <a:t>Vergelijk het met een toegangsticket voor de cinema. Wie het ticket bezit, mag naar binnen, ongeacht wie het ticket oorspronkelijk gekocht heeft.</a:t>
            </a:r>
          </a:p>
          <a:p>
            <a:pPr lvl="1"/>
            <a:r>
              <a:rPr lang="nl-NL" dirty="0"/>
              <a:t>Daarom is het essentieel om </a:t>
            </a:r>
            <a:r>
              <a:rPr lang="nl-NL" dirty="0" err="1"/>
              <a:t>bearer</a:t>
            </a:r>
            <a:r>
              <a:rPr lang="nl-NL" dirty="0"/>
              <a:t> tokens altijd geheim te houden en veilig op te slaan.</a:t>
            </a:r>
            <a:endParaRPr lang="nl-BE" dirty="0"/>
          </a:p>
        </p:txBody>
      </p:sp>
    </p:spTree>
    <p:extLst>
      <p:ext uri="{BB962C8B-B14F-4D97-AF65-F5344CB8AC3E}">
        <p14:creationId xmlns:p14="http://schemas.microsoft.com/office/powerpoint/2010/main" val="30279156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98D372-DC86-E817-56A2-2FF80A2FEEA3}"/>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87ACE2B1-8AAB-22E9-D8BC-5ED3C5459DD2}"/>
              </a:ext>
            </a:extLst>
          </p:cNvPr>
          <p:cNvSpPr>
            <a:spLocks noGrp="1"/>
          </p:cNvSpPr>
          <p:nvPr>
            <p:ph type="title"/>
          </p:nvPr>
        </p:nvSpPr>
        <p:spPr>
          <a:xfrm>
            <a:off x="435836" y="179365"/>
            <a:ext cx="10917964" cy="794204"/>
          </a:xfrm>
        </p:spPr>
        <p:txBody>
          <a:bodyPr/>
          <a:lstStyle/>
          <a:p>
            <a:r>
              <a:rPr lang="nl-BE" dirty="0"/>
              <a:t>Netwerkbeveiliging vs. Web-beveiliging</a:t>
            </a:r>
          </a:p>
        </p:txBody>
      </p:sp>
      <p:sp>
        <p:nvSpPr>
          <p:cNvPr id="3" name="Tijdelijke aanduiding voor inhoud 2">
            <a:extLst>
              <a:ext uri="{FF2B5EF4-FFF2-40B4-BE49-F238E27FC236}">
                <a16:creationId xmlns:a16="http://schemas.microsoft.com/office/drawing/2014/main" id="{D9FC1C55-A942-2601-D8D6-016374DCF966}"/>
              </a:ext>
            </a:extLst>
          </p:cNvPr>
          <p:cNvSpPr>
            <a:spLocks noGrp="1"/>
          </p:cNvSpPr>
          <p:nvPr>
            <p:ph idx="1"/>
          </p:nvPr>
        </p:nvSpPr>
        <p:spPr>
          <a:xfrm>
            <a:off x="435835" y="1079770"/>
            <a:ext cx="11319389" cy="5287473"/>
          </a:xfrm>
        </p:spPr>
        <p:txBody>
          <a:bodyPr>
            <a:normAutofit/>
          </a:bodyPr>
          <a:lstStyle/>
          <a:p>
            <a:r>
              <a:rPr lang="nl-BE" dirty="0"/>
              <a:t>Netwerkbeveiliging: </a:t>
            </a:r>
          </a:p>
          <a:p>
            <a:pPr lvl="1"/>
            <a:r>
              <a:rPr lang="nl-BE" dirty="0"/>
              <a:t>Beschermt bedrijfsnetwerken tegen ongeautoriseerde toegang en aanvallen.</a:t>
            </a:r>
          </a:p>
          <a:p>
            <a:pPr lvl="1"/>
            <a:r>
              <a:rPr lang="nl-BE" dirty="0"/>
              <a:t>Firewalls, VPN, </a:t>
            </a:r>
            <a:r>
              <a:rPr lang="nl-BE" dirty="0" err="1"/>
              <a:t>Intrusion</a:t>
            </a:r>
            <a:r>
              <a:rPr lang="nl-BE" dirty="0"/>
              <a:t> </a:t>
            </a:r>
            <a:r>
              <a:rPr lang="nl-BE" dirty="0" err="1"/>
              <a:t>Detection</a:t>
            </a:r>
            <a:r>
              <a:rPr lang="nl-BE" dirty="0"/>
              <a:t> Systems (IDS).</a:t>
            </a:r>
          </a:p>
          <a:p>
            <a:pPr lvl="1"/>
            <a:r>
              <a:rPr lang="nl-BE" dirty="0"/>
              <a:t>Traditioneel gericht op interne netwerken en datacenters.</a:t>
            </a:r>
          </a:p>
          <a:p>
            <a:r>
              <a:rPr lang="nl-BE" dirty="0"/>
              <a:t>Web-beveiliging: </a:t>
            </a:r>
          </a:p>
          <a:p>
            <a:pPr lvl="1"/>
            <a:r>
              <a:rPr lang="nl-BE" dirty="0"/>
              <a:t>Beschermt webapplicaties en web-services tegen cyberaanvallen.</a:t>
            </a:r>
          </a:p>
          <a:p>
            <a:pPr lvl="1"/>
            <a:r>
              <a:rPr lang="nl-BE" dirty="0"/>
              <a:t>SSL/TLS</a:t>
            </a:r>
          </a:p>
          <a:p>
            <a:pPr lvl="1"/>
            <a:r>
              <a:rPr lang="nl-BE" dirty="0"/>
              <a:t>Beveiligde API ’s.</a:t>
            </a:r>
          </a:p>
          <a:p>
            <a:pPr lvl="1"/>
            <a:r>
              <a:rPr lang="nl-BE" dirty="0"/>
              <a:t>Gericht op internettoegankelijke applicaties.</a:t>
            </a:r>
          </a:p>
        </p:txBody>
      </p:sp>
    </p:spTree>
    <p:extLst>
      <p:ext uri="{BB962C8B-B14F-4D97-AF65-F5344CB8AC3E}">
        <p14:creationId xmlns:p14="http://schemas.microsoft.com/office/powerpoint/2010/main" val="25671256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31D044-FA4A-C929-80F8-889FCCA39525}"/>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D820114B-FF5B-3F29-17B4-3BB51C629498}"/>
              </a:ext>
            </a:extLst>
          </p:cNvPr>
          <p:cNvSpPr>
            <a:spLocks noGrp="1"/>
          </p:cNvSpPr>
          <p:nvPr>
            <p:ph type="title"/>
          </p:nvPr>
        </p:nvSpPr>
        <p:spPr>
          <a:xfrm>
            <a:off x="435836" y="179365"/>
            <a:ext cx="10917964" cy="794204"/>
          </a:xfrm>
        </p:spPr>
        <p:txBody>
          <a:bodyPr/>
          <a:lstStyle/>
          <a:p>
            <a:r>
              <a:rPr lang="nl-BE" dirty="0"/>
              <a:t>Werking van </a:t>
            </a:r>
            <a:r>
              <a:rPr lang="nl-BE" dirty="0" err="1"/>
              <a:t>Bearer</a:t>
            </a:r>
            <a:r>
              <a:rPr lang="nl-BE" dirty="0"/>
              <a:t> tokens</a:t>
            </a:r>
          </a:p>
        </p:txBody>
      </p:sp>
      <p:sp>
        <p:nvSpPr>
          <p:cNvPr id="3" name="Tijdelijke aanduiding voor inhoud 2">
            <a:extLst>
              <a:ext uri="{FF2B5EF4-FFF2-40B4-BE49-F238E27FC236}">
                <a16:creationId xmlns:a16="http://schemas.microsoft.com/office/drawing/2014/main" id="{CBB7C6EA-77A5-39DB-BABC-EB7D29E693F4}"/>
              </a:ext>
            </a:extLst>
          </p:cNvPr>
          <p:cNvSpPr>
            <a:spLocks noGrp="1"/>
          </p:cNvSpPr>
          <p:nvPr>
            <p:ph idx="1"/>
          </p:nvPr>
        </p:nvSpPr>
        <p:spPr>
          <a:xfrm>
            <a:off x="435835" y="1079770"/>
            <a:ext cx="11319389" cy="5287473"/>
          </a:xfrm>
        </p:spPr>
        <p:txBody>
          <a:bodyPr>
            <a:normAutofit fontScale="85000" lnSpcReduction="20000"/>
          </a:bodyPr>
          <a:lstStyle/>
          <a:p>
            <a:r>
              <a:rPr lang="nl-NL" dirty="0"/>
              <a:t>Gebruiker authenticatie:</a:t>
            </a:r>
          </a:p>
          <a:p>
            <a:pPr lvl="1"/>
            <a:r>
              <a:rPr lang="nl-NL" dirty="0"/>
              <a:t>De gebruiker logt in bij de authenticatieserver.</a:t>
            </a:r>
          </a:p>
          <a:p>
            <a:r>
              <a:rPr lang="nl-NL" dirty="0"/>
              <a:t>Token-uitgifte:</a:t>
            </a:r>
          </a:p>
          <a:p>
            <a:pPr lvl="1"/>
            <a:r>
              <a:rPr lang="nl-NL" dirty="0"/>
              <a:t>Na succesvolle authenticatie geeft de authenticatieserver een </a:t>
            </a:r>
            <a:r>
              <a:rPr lang="nl-NL" dirty="0" err="1"/>
              <a:t>bearer</a:t>
            </a:r>
            <a:r>
              <a:rPr lang="nl-NL" dirty="0"/>
              <a:t> token aan de applicatie (client).</a:t>
            </a:r>
          </a:p>
          <a:p>
            <a:pPr lvl="1"/>
            <a:r>
              <a:rPr lang="nl-NL" dirty="0"/>
              <a:t>Dit token vertegenwoordigt de toestemming die de gebruiker aan de applicatie gegeven heeft om namens de gebruiker bepaalde acties uit te voeren.</a:t>
            </a:r>
          </a:p>
          <a:p>
            <a:r>
              <a:rPr lang="nl-NL" dirty="0"/>
              <a:t>Gebruik van het token:</a:t>
            </a:r>
          </a:p>
          <a:p>
            <a:pPr lvl="1"/>
            <a:r>
              <a:rPr lang="nl-NL" dirty="0"/>
              <a:t>De applicatie gebruikt dit </a:t>
            </a:r>
            <a:r>
              <a:rPr lang="nl-NL" dirty="0" err="1"/>
              <a:t>bearer</a:t>
            </a:r>
            <a:r>
              <a:rPr lang="nl-NL" dirty="0"/>
              <a:t> token om toegang te krijgen tot beschermde bronnen (resource server).</a:t>
            </a:r>
          </a:p>
          <a:p>
            <a:pPr lvl="1"/>
            <a:r>
              <a:rPr lang="nl-NL" dirty="0"/>
              <a:t>Bij elke aanvraag naar de resource server stuurt de applicatie het token mee, meestal via een speciale header</a:t>
            </a:r>
          </a:p>
          <a:p>
            <a:r>
              <a:rPr lang="nl-NL" dirty="0"/>
              <a:t>Controle van het token:</a:t>
            </a:r>
          </a:p>
          <a:p>
            <a:pPr lvl="1"/>
            <a:r>
              <a:rPr lang="nl-NL" dirty="0"/>
              <a:t>De API controleert op:</a:t>
            </a:r>
          </a:p>
          <a:p>
            <a:pPr lvl="2"/>
            <a:r>
              <a:rPr lang="nl-NL" dirty="0"/>
              <a:t>Is het token geldig (niet verlopen)?</a:t>
            </a:r>
          </a:p>
          <a:p>
            <a:pPr lvl="2"/>
            <a:r>
              <a:rPr lang="nl-NL" dirty="0"/>
              <a:t>Is het uitgegeven door een vertrouwde instantie?</a:t>
            </a:r>
          </a:p>
          <a:p>
            <a:pPr lvl="2"/>
            <a:r>
              <a:rPr lang="nl-NL" dirty="0"/>
              <a:t>Heeft het token voldoende rechten (scopes)?</a:t>
            </a:r>
          </a:p>
          <a:p>
            <a:pPr lvl="1"/>
            <a:r>
              <a:rPr lang="nl-NL" dirty="0"/>
              <a:t>Als alles klopt, krijgt de applicatie toegang tot de gewenste resource.</a:t>
            </a:r>
            <a:endParaRPr lang="nl-BE" dirty="0"/>
          </a:p>
        </p:txBody>
      </p:sp>
    </p:spTree>
    <p:extLst>
      <p:ext uri="{BB962C8B-B14F-4D97-AF65-F5344CB8AC3E}">
        <p14:creationId xmlns:p14="http://schemas.microsoft.com/office/powerpoint/2010/main" val="8675797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fade">
                                      <p:cBhvr>
                                        <p:cTn id="37" dur="500"/>
                                        <p:tgtEl>
                                          <p:spTgt spid="3">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9" end="9"/>
                                            </p:txEl>
                                          </p:spTgt>
                                        </p:tgtEl>
                                        <p:attrNameLst>
                                          <p:attrName>style.visibility</p:attrName>
                                        </p:attrNameLst>
                                      </p:cBhvr>
                                      <p:to>
                                        <p:strVal val="visible"/>
                                      </p:to>
                                    </p:set>
                                    <p:animEffect transition="in" filter="fade">
                                      <p:cBhvr>
                                        <p:cTn id="40" dur="500"/>
                                        <p:tgtEl>
                                          <p:spTgt spid="3">
                                            <p:txEl>
                                              <p:pRg st="9" end="9"/>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
                                            <p:txEl>
                                              <p:pRg st="10" end="10"/>
                                            </p:txEl>
                                          </p:spTgt>
                                        </p:tgtEl>
                                        <p:attrNameLst>
                                          <p:attrName>style.visibility</p:attrName>
                                        </p:attrNameLst>
                                      </p:cBhvr>
                                      <p:to>
                                        <p:strVal val="visible"/>
                                      </p:to>
                                    </p:set>
                                    <p:animEffect transition="in" filter="fade">
                                      <p:cBhvr>
                                        <p:cTn id="43" dur="500"/>
                                        <p:tgtEl>
                                          <p:spTgt spid="3">
                                            <p:txEl>
                                              <p:pRg st="10" end="10"/>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
                                            <p:txEl>
                                              <p:pRg st="11" end="11"/>
                                            </p:txEl>
                                          </p:spTgt>
                                        </p:tgtEl>
                                        <p:attrNameLst>
                                          <p:attrName>style.visibility</p:attrName>
                                        </p:attrNameLst>
                                      </p:cBhvr>
                                      <p:to>
                                        <p:strVal val="visible"/>
                                      </p:to>
                                    </p:set>
                                    <p:animEffect transition="in" filter="fade">
                                      <p:cBhvr>
                                        <p:cTn id="46" dur="500"/>
                                        <p:tgtEl>
                                          <p:spTgt spid="3">
                                            <p:txEl>
                                              <p:pRg st="11" end="11"/>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3">
                                            <p:txEl>
                                              <p:pRg st="12" end="12"/>
                                            </p:txEl>
                                          </p:spTgt>
                                        </p:tgtEl>
                                        <p:attrNameLst>
                                          <p:attrName>style.visibility</p:attrName>
                                        </p:attrNameLst>
                                      </p:cBhvr>
                                      <p:to>
                                        <p:strVal val="visible"/>
                                      </p:to>
                                    </p:set>
                                    <p:animEffect transition="in" filter="fade">
                                      <p:cBhvr>
                                        <p:cTn id="49" dur="500"/>
                                        <p:tgtEl>
                                          <p:spTgt spid="3">
                                            <p:txEl>
                                              <p:pRg st="12" end="12"/>
                                            </p:txEl>
                                          </p:spTgt>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3">
                                            <p:txEl>
                                              <p:pRg st="13" end="13"/>
                                            </p:txEl>
                                          </p:spTgt>
                                        </p:tgtEl>
                                        <p:attrNameLst>
                                          <p:attrName>style.visibility</p:attrName>
                                        </p:attrNameLst>
                                      </p:cBhvr>
                                      <p:to>
                                        <p:strVal val="visible"/>
                                      </p:to>
                                    </p:set>
                                    <p:animEffect transition="in" filter="fade">
                                      <p:cBhvr>
                                        <p:cTn id="52" dur="500"/>
                                        <p:tgtEl>
                                          <p:spTgt spid="3">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C24EB9-F7AD-52EA-191C-5846F7A7BED3}"/>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E144C09C-47CC-7AB3-76D5-B8EE1E3358D3}"/>
              </a:ext>
            </a:extLst>
          </p:cNvPr>
          <p:cNvSpPr>
            <a:spLocks noGrp="1"/>
          </p:cNvSpPr>
          <p:nvPr>
            <p:ph type="title"/>
          </p:nvPr>
        </p:nvSpPr>
        <p:spPr>
          <a:xfrm>
            <a:off x="435836" y="179365"/>
            <a:ext cx="10917964" cy="794204"/>
          </a:xfrm>
        </p:spPr>
        <p:txBody>
          <a:bodyPr/>
          <a:lstStyle/>
          <a:p>
            <a:r>
              <a:rPr lang="nl-NL" dirty="0"/>
              <a:t>JSON Web Token  (</a:t>
            </a:r>
            <a:r>
              <a:rPr lang="nl-BE" dirty="0"/>
              <a:t>JWT</a:t>
            </a:r>
            <a:r>
              <a:rPr lang="nl-NL" dirty="0"/>
              <a:t>)</a:t>
            </a:r>
            <a:endParaRPr lang="nl-BE" dirty="0"/>
          </a:p>
        </p:txBody>
      </p:sp>
      <p:sp>
        <p:nvSpPr>
          <p:cNvPr id="3" name="Tijdelijke aanduiding voor inhoud 2">
            <a:extLst>
              <a:ext uri="{FF2B5EF4-FFF2-40B4-BE49-F238E27FC236}">
                <a16:creationId xmlns:a16="http://schemas.microsoft.com/office/drawing/2014/main" id="{721D6512-71E6-34D7-BF48-B859207CFED9}"/>
              </a:ext>
            </a:extLst>
          </p:cNvPr>
          <p:cNvSpPr>
            <a:spLocks noGrp="1"/>
          </p:cNvSpPr>
          <p:nvPr>
            <p:ph idx="1"/>
          </p:nvPr>
        </p:nvSpPr>
        <p:spPr>
          <a:xfrm>
            <a:off x="435835" y="1079770"/>
            <a:ext cx="11319389" cy="5287473"/>
          </a:xfrm>
        </p:spPr>
        <p:txBody>
          <a:bodyPr>
            <a:normAutofit/>
          </a:bodyPr>
          <a:lstStyle/>
          <a:p>
            <a:r>
              <a:rPr lang="nl-NL" dirty="0"/>
              <a:t>JWT (JSON Web Token) is een compacte, gestandaardiseerde manier om informatie veilig uit te wisselen tussen partijen in de vorm van een JSON-object. </a:t>
            </a:r>
          </a:p>
          <a:p>
            <a:r>
              <a:rPr lang="nl-NL" dirty="0" err="1"/>
              <a:t>JWT’s</a:t>
            </a:r>
            <a:r>
              <a:rPr lang="nl-NL" dirty="0"/>
              <a:t> bestaan uit drie delen:</a:t>
            </a:r>
          </a:p>
          <a:p>
            <a:pPr lvl="1"/>
            <a:r>
              <a:rPr lang="nl-NL" dirty="0"/>
              <a:t>Header (type token en algoritme)</a:t>
            </a:r>
          </a:p>
          <a:p>
            <a:pPr lvl="1"/>
            <a:r>
              <a:rPr lang="nl-NL" dirty="0" err="1"/>
              <a:t>Payload</a:t>
            </a:r>
            <a:r>
              <a:rPr lang="nl-NL" dirty="0"/>
              <a:t> (gegevens en claims)</a:t>
            </a:r>
          </a:p>
          <a:p>
            <a:pPr lvl="1"/>
            <a:r>
              <a:rPr lang="nl-NL" dirty="0" err="1"/>
              <a:t>Signature</a:t>
            </a:r>
            <a:r>
              <a:rPr lang="nl-NL" dirty="0"/>
              <a:t> (handtekening om integriteit te garanderen)</a:t>
            </a:r>
          </a:p>
          <a:p>
            <a:r>
              <a:rPr lang="nl-NL" dirty="0"/>
              <a:t>Deze drie delen worden Base64 gecodeerd en gescheiden door punten (.).</a:t>
            </a:r>
            <a:endParaRPr lang="nl-BE" dirty="0"/>
          </a:p>
        </p:txBody>
      </p:sp>
    </p:spTree>
    <p:extLst>
      <p:ext uri="{BB962C8B-B14F-4D97-AF65-F5344CB8AC3E}">
        <p14:creationId xmlns:p14="http://schemas.microsoft.com/office/powerpoint/2010/main" val="35694952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41BE2C-7127-356F-BD77-21F8B0C77B73}"/>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838DE109-12D8-1CA3-08EE-987645B78C80}"/>
              </a:ext>
            </a:extLst>
          </p:cNvPr>
          <p:cNvSpPr>
            <a:spLocks noGrp="1"/>
          </p:cNvSpPr>
          <p:nvPr>
            <p:ph type="title"/>
          </p:nvPr>
        </p:nvSpPr>
        <p:spPr>
          <a:xfrm>
            <a:off x="435836" y="179365"/>
            <a:ext cx="10917964" cy="794204"/>
          </a:xfrm>
        </p:spPr>
        <p:txBody>
          <a:bodyPr/>
          <a:lstStyle/>
          <a:p>
            <a:r>
              <a:rPr lang="nl-BE" dirty="0"/>
              <a:t>JWT-validatie</a:t>
            </a:r>
          </a:p>
        </p:txBody>
      </p:sp>
      <p:sp>
        <p:nvSpPr>
          <p:cNvPr id="3" name="Tijdelijke aanduiding voor inhoud 2">
            <a:extLst>
              <a:ext uri="{FF2B5EF4-FFF2-40B4-BE49-F238E27FC236}">
                <a16:creationId xmlns:a16="http://schemas.microsoft.com/office/drawing/2014/main" id="{112CEC86-8F65-9F08-4E58-D0891087187B}"/>
              </a:ext>
            </a:extLst>
          </p:cNvPr>
          <p:cNvSpPr>
            <a:spLocks noGrp="1"/>
          </p:cNvSpPr>
          <p:nvPr>
            <p:ph idx="1"/>
          </p:nvPr>
        </p:nvSpPr>
        <p:spPr>
          <a:xfrm>
            <a:off x="77639" y="1079770"/>
            <a:ext cx="11938958" cy="5598865"/>
          </a:xfrm>
        </p:spPr>
        <p:txBody>
          <a:bodyPr>
            <a:normAutofit lnSpcReduction="10000"/>
          </a:bodyPr>
          <a:lstStyle/>
          <a:p>
            <a:r>
              <a:rPr lang="nl-BE" dirty="0"/>
              <a:t>De JWT bevat een header, de </a:t>
            </a:r>
            <a:r>
              <a:rPr lang="nl-BE" dirty="0" err="1"/>
              <a:t>payload</a:t>
            </a:r>
            <a:r>
              <a:rPr lang="nl-BE" dirty="0"/>
              <a:t> en een </a:t>
            </a:r>
            <a:r>
              <a:rPr lang="nl-BE" dirty="0" err="1"/>
              <a:t>signature</a:t>
            </a:r>
            <a:r>
              <a:rPr lang="nl-BE" dirty="0"/>
              <a:t> (</a:t>
            </a:r>
            <a:r>
              <a:rPr lang="nl-BE" sz="2400" dirty="0"/>
              <a:t>digitale handtekening</a:t>
            </a:r>
            <a:r>
              <a:rPr lang="nl-BE" dirty="0"/>
              <a:t>) </a:t>
            </a:r>
          </a:p>
          <a:p>
            <a:pPr lvl="1"/>
            <a:r>
              <a:rPr lang="nl-BE" dirty="0"/>
              <a:t>De AD (</a:t>
            </a:r>
            <a:r>
              <a:rPr lang="nl-BE" dirty="0" err="1"/>
              <a:t>authentication</a:t>
            </a:r>
            <a:r>
              <a:rPr lang="nl-BE" dirty="0"/>
              <a:t> server) versleutelt de inhoud (header en </a:t>
            </a:r>
            <a:r>
              <a:rPr lang="nl-BE" dirty="0" err="1"/>
              <a:t>payload</a:t>
            </a:r>
            <a:r>
              <a:rPr lang="nl-BE" dirty="0"/>
              <a:t>) met een geheime sleutel of publieke sleutel.</a:t>
            </a:r>
          </a:p>
          <a:p>
            <a:pPr lvl="2"/>
            <a:r>
              <a:rPr lang="nl-BE" dirty="0"/>
              <a:t>De JWT wordt uitgegeven door een AD (bijvoorbeeld Auth0, </a:t>
            </a:r>
            <a:r>
              <a:rPr lang="nl-BE" dirty="0" err="1"/>
              <a:t>AzureAD</a:t>
            </a:r>
            <a:r>
              <a:rPr lang="nl-BE" dirty="0"/>
              <a:t>, …).</a:t>
            </a:r>
          </a:p>
          <a:p>
            <a:pPr lvl="2"/>
            <a:r>
              <a:rPr lang="nl-BE" dirty="0"/>
              <a:t>De AD tekent de JWT met:</a:t>
            </a:r>
          </a:p>
          <a:p>
            <a:pPr lvl="3"/>
            <a:r>
              <a:rPr lang="nl-BE" dirty="0"/>
              <a:t>een geheime sleutel (</a:t>
            </a:r>
            <a:r>
              <a:rPr lang="nl-BE" dirty="0" err="1"/>
              <a:t>Symmetric</a:t>
            </a:r>
            <a:r>
              <a:rPr lang="nl-BE" dirty="0"/>
              <a:t> </a:t>
            </a:r>
            <a:r>
              <a:rPr lang="nl-BE" dirty="0" err="1"/>
              <a:t>encryption</a:t>
            </a:r>
            <a:r>
              <a:rPr lang="nl-BE" dirty="0"/>
              <a:t>, bijvoorbeeld HMAC SHA256),</a:t>
            </a:r>
          </a:p>
          <a:p>
            <a:pPr lvl="3"/>
            <a:r>
              <a:rPr lang="nl-BE" dirty="0"/>
              <a:t>een private </a:t>
            </a:r>
            <a:r>
              <a:rPr lang="nl-BE" dirty="0" err="1"/>
              <a:t>key</a:t>
            </a:r>
            <a:r>
              <a:rPr lang="nl-BE" dirty="0"/>
              <a:t> (</a:t>
            </a:r>
            <a:r>
              <a:rPr lang="nl-BE" dirty="0" err="1"/>
              <a:t>Asymmetric</a:t>
            </a:r>
            <a:r>
              <a:rPr lang="nl-BE" dirty="0"/>
              <a:t> </a:t>
            </a:r>
            <a:r>
              <a:rPr lang="nl-BE" dirty="0" err="1"/>
              <a:t>encryption</a:t>
            </a:r>
            <a:r>
              <a:rPr lang="nl-BE" dirty="0"/>
              <a:t>, bijvoorbeeld RSA).</a:t>
            </a:r>
          </a:p>
          <a:p>
            <a:pPr lvl="1"/>
            <a:r>
              <a:rPr lang="nl-BE" dirty="0"/>
              <a:t>De API controleert de JWT </a:t>
            </a:r>
          </a:p>
          <a:p>
            <a:pPr lvl="2"/>
            <a:r>
              <a:rPr lang="nl-BE" dirty="0"/>
              <a:t>De API beschikt over:</a:t>
            </a:r>
          </a:p>
          <a:p>
            <a:pPr lvl="3"/>
            <a:r>
              <a:rPr lang="nl-BE" dirty="0"/>
              <a:t>Dezelfde geheime sleutel als symmetrische </a:t>
            </a:r>
            <a:r>
              <a:rPr lang="nl-BE" dirty="0" err="1"/>
              <a:t>encryption</a:t>
            </a:r>
            <a:r>
              <a:rPr lang="nl-BE" dirty="0"/>
              <a:t> gebruikt wordt.</a:t>
            </a:r>
          </a:p>
          <a:p>
            <a:pPr lvl="3"/>
            <a:r>
              <a:rPr lang="nl-BE" dirty="0"/>
              <a:t>De publieke sleutel als we asymmetrische </a:t>
            </a:r>
            <a:r>
              <a:rPr lang="nl-BE" dirty="0" err="1"/>
              <a:t>encryption</a:t>
            </a:r>
            <a:r>
              <a:rPr lang="nl-BE" dirty="0"/>
              <a:t> gebruiken</a:t>
            </a:r>
          </a:p>
          <a:p>
            <a:pPr lvl="2"/>
            <a:r>
              <a:rPr lang="nl-BE" dirty="0"/>
              <a:t>De API controleert de JWT op geldigheid: 	</a:t>
            </a:r>
          </a:p>
          <a:p>
            <a:pPr lvl="3"/>
            <a:r>
              <a:rPr lang="nl-NL" dirty="0"/>
              <a:t>Decodeert header en </a:t>
            </a:r>
            <a:r>
              <a:rPr lang="nl-NL" dirty="0" err="1"/>
              <a:t>payload</a:t>
            </a:r>
            <a:r>
              <a:rPr lang="nl-NL" dirty="0"/>
              <a:t> van de JWT.</a:t>
            </a:r>
          </a:p>
          <a:p>
            <a:pPr lvl="3"/>
            <a:r>
              <a:rPr lang="nl-NL" dirty="0"/>
              <a:t>Genereert zelf opnieuw de </a:t>
            </a:r>
            <a:r>
              <a:rPr lang="nl-NL" dirty="0" err="1"/>
              <a:t>signature</a:t>
            </a:r>
            <a:r>
              <a:rPr lang="nl-NL" dirty="0"/>
              <a:t> op basis van header en </a:t>
            </a:r>
            <a:r>
              <a:rPr lang="nl-NL" dirty="0" err="1"/>
              <a:t>payload</a:t>
            </a:r>
            <a:r>
              <a:rPr lang="nl-NL" dirty="0"/>
              <a:t>.</a:t>
            </a:r>
          </a:p>
          <a:p>
            <a:pPr lvl="3"/>
            <a:r>
              <a:rPr lang="nl-NL" dirty="0"/>
              <a:t>Vergelijkt de eigen berekende </a:t>
            </a:r>
            <a:r>
              <a:rPr lang="nl-NL" dirty="0" err="1"/>
              <a:t>signature</a:t>
            </a:r>
            <a:r>
              <a:rPr lang="nl-NL" dirty="0"/>
              <a:t> met die in het JWT:</a:t>
            </a:r>
          </a:p>
          <a:p>
            <a:pPr lvl="4"/>
            <a:r>
              <a:rPr lang="nl-NL" dirty="0"/>
              <a:t>Komt dit overeen? Dan is het JWT niet gewijzigd en dus geldig.</a:t>
            </a:r>
          </a:p>
          <a:p>
            <a:pPr lvl="4"/>
            <a:r>
              <a:rPr lang="nl-NL" dirty="0"/>
              <a:t>Komt dit niet overeen? Dan is het JWT gewijzigd of vervalst, en dus niet geldig.</a:t>
            </a:r>
            <a:endParaRPr lang="nl-BE" dirty="0"/>
          </a:p>
        </p:txBody>
      </p:sp>
    </p:spTree>
    <p:extLst>
      <p:ext uri="{BB962C8B-B14F-4D97-AF65-F5344CB8AC3E}">
        <p14:creationId xmlns:p14="http://schemas.microsoft.com/office/powerpoint/2010/main" val="27211470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fade">
                                      <p:cBhvr>
                                        <p:cTn id="31" dur="500"/>
                                        <p:tgtEl>
                                          <p:spTgt spid="3">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9" end="9"/>
                                            </p:txEl>
                                          </p:spTgt>
                                        </p:tgtEl>
                                        <p:attrNameLst>
                                          <p:attrName>style.visibility</p:attrName>
                                        </p:attrNameLst>
                                      </p:cBhvr>
                                      <p:to>
                                        <p:strVal val="visible"/>
                                      </p:to>
                                    </p:set>
                                    <p:animEffect transition="in" filter="fade">
                                      <p:cBhvr>
                                        <p:cTn id="34" dur="500"/>
                                        <p:tgtEl>
                                          <p:spTgt spid="3">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10" end="10"/>
                                            </p:txEl>
                                          </p:spTgt>
                                        </p:tgtEl>
                                        <p:attrNameLst>
                                          <p:attrName>style.visibility</p:attrName>
                                        </p:attrNameLst>
                                      </p:cBhvr>
                                      <p:to>
                                        <p:strVal val="visible"/>
                                      </p:to>
                                    </p:set>
                                    <p:animEffect transition="in" filter="fade">
                                      <p:cBhvr>
                                        <p:cTn id="37" dur="500"/>
                                        <p:tgtEl>
                                          <p:spTgt spid="3">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11" end="11"/>
                                            </p:txEl>
                                          </p:spTgt>
                                        </p:tgtEl>
                                        <p:attrNameLst>
                                          <p:attrName>style.visibility</p:attrName>
                                        </p:attrNameLst>
                                      </p:cBhvr>
                                      <p:to>
                                        <p:strVal val="visible"/>
                                      </p:to>
                                    </p:set>
                                    <p:animEffect transition="in" filter="fade">
                                      <p:cBhvr>
                                        <p:cTn id="40" dur="500"/>
                                        <p:tgtEl>
                                          <p:spTgt spid="3">
                                            <p:txEl>
                                              <p:pRg st="11" end="11"/>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
                                            <p:txEl>
                                              <p:pRg st="12" end="12"/>
                                            </p:txEl>
                                          </p:spTgt>
                                        </p:tgtEl>
                                        <p:attrNameLst>
                                          <p:attrName>style.visibility</p:attrName>
                                        </p:attrNameLst>
                                      </p:cBhvr>
                                      <p:to>
                                        <p:strVal val="visible"/>
                                      </p:to>
                                    </p:set>
                                    <p:animEffect transition="in" filter="fade">
                                      <p:cBhvr>
                                        <p:cTn id="43" dur="500"/>
                                        <p:tgtEl>
                                          <p:spTgt spid="3">
                                            <p:txEl>
                                              <p:pRg st="12" end="12"/>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
                                            <p:txEl>
                                              <p:pRg st="13" end="13"/>
                                            </p:txEl>
                                          </p:spTgt>
                                        </p:tgtEl>
                                        <p:attrNameLst>
                                          <p:attrName>style.visibility</p:attrName>
                                        </p:attrNameLst>
                                      </p:cBhvr>
                                      <p:to>
                                        <p:strVal val="visible"/>
                                      </p:to>
                                    </p:set>
                                    <p:animEffect transition="in" filter="fade">
                                      <p:cBhvr>
                                        <p:cTn id="46" dur="500"/>
                                        <p:tgtEl>
                                          <p:spTgt spid="3">
                                            <p:txEl>
                                              <p:pRg st="13" end="13"/>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3">
                                            <p:txEl>
                                              <p:pRg st="14" end="14"/>
                                            </p:txEl>
                                          </p:spTgt>
                                        </p:tgtEl>
                                        <p:attrNameLst>
                                          <p:attrName>style.visibility</p:attrName>
                                        </p:attrNameLst>
                                      </p:cBhvr>
                                      <p:to>
                                        <p:strVal val="visible"/>
                                      </p:to>
                                    </p:set>
                                    <p:animEffect transition="in" filter="fade">
                                      <p:cBhvr>
                                        <p:cTn id="49" dur="500"/>
                                        <p:tgtEl>
                                          <p:spTgt spid="3">
                                            <p:txEl>
                                              <p:pRg st="14" end="14"/>
                                            </p:txEl>
                                          </p:spTgt>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3">
                                            <p:txEl>
                                              <p:pRg st="15" end="15"/>
                                            </p:txEl>
                                          </p:spTgt>
                                        </p:tgtEl>
                                        <p:attrNameLst>
                                          <p:attrName>style.visibility</p:attrName>
                                        </p:attrNameLst>
                                      </p:cBhvr>
                                      <p:to>
                                        <p:strVal val="visible"/>
                                      </p:to>
                                    </p:set>
                                    <p:animEffect transition="in" filter="fade">
                                      <p:cBhvr>
                                        <p:cTn id="52" dur="500"/>
                                        <p:tgtEl>
                                          <p:spTgt spid="3">
                                            <p:txEl>
                                              <p:pRg st="15" end="1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3A8DDC-FC06-C2D6-8F0D-B61EBA90A209}"/>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9D2ADD50-04EF-6603-0384-52713E6A6D6F}"/>
              </a:ext>
            </a:extLst>
          </p:cNvPr>
          <p:cNvSpPr>
            <a:spLocks noGrp="1"/>
          </p:cNvSpPr>
          <p:nvPr>
            <p:ph type="title"/>
          </p:nvPr>
        </p:nvSpPr>
        <p:spPr>
          <a:xfrm>
            <a:off x="435836" y="179365"/>
            <a:ext cx="10917964" cy="794204"/>
          </a:xfrm>
        </p:spPr>
        <p:txBody>
          <a:bodyPr/>
          <a:lstStyle/>
          <a:p>
            <a:r>
              <a:rPr lang="nl-BE" dirty="0"/>
              <a:t>JWT-validatie</a:t>
            </a:r>
          </a:p>
        </p:txBody>
      </p:sp>
      <p:sp>
        <p:nvSpPr>
          <p:cNvPr id="3" name="Tijdelijke aanduiding voor inhoud 2">
            <a:extLst>
              <a:ext uri="{FF2B5EF4-FFF2-40B4-BE49-F238E27FC236}">
                <a16:creationId xmlns:a16="http://schemas.microsoft.com/office/drawing/2014/main" id="{B3AC37B2-F68D-A75C-4E80-BB8C7B2109FC}"/>
              </a:ext>
            </a:extLst>
          </p:cNvPr>
          <p:cNvSpPr>
            <a:spLocks noGrp="1"/>
          </p:cNvSpPr>
          <p:nvPr>
            <p:ph idx="1"/>
          </p:nvPr>
        </p:nvSpPr>
        <p:spPr>
          <a:xfrm>
            <a:off x="435835" y="1079770"/>
            <a:ext cx="11319389" cy="5287473"/>
          </a:xfrm>
        </p:spPr>
        <p:txBody>
          <a:bodyPr>
            <a:normAutofit/>
          </a:bodyPr>
          <a:lstStyle/>
          <a:p>
            <a:endParaRPr lang="nl-BE" dirty="0"/>
          </a:p>
        </p:txBody>
      </p:sp>
    </p:spTree>
    <p:extLst>
      <p:ext uri="{BB962C8B-B14F-4D97-AF65-F5344CB8AC3E}">
        <p14:creationId xmlns:p14="http://schemas.microsoft.com/office/powerpoint/2010/main" val="33737218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61E3C1-4E05-4BBE-247C-BB7E7C33804B}"/>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47E34B11-0D0B-6EEB-2F25-85D89D342E38}"/>
              </a:ext>
            </a:extLst>
          </p:cNvPr>
          <p:cNvSpPr>
            <a:spLocks noGrp="1"/>
          </p:cNvSpPr>
          <p:nvPr>
            <p:ph type="title"/>
          </p:nvPr>
        </p:nvSpPr>
        <p:spPr>
          <a:xfrm>
            <a:off x="435836" y="179365"/>
            <a:ext cx="10917964" cy="794204"/>
          </a:xfrm>
        </p:spPr>
        <p:txBody>
          <a:bodyPr/>
          <a:lstStyle/>
          <a:p>
            <a:r>
              <a:rPr lang="nl-NL" dirty="0"/>
              <a:t>JSON Web Token  (</a:t>
            </a:r>
            <a:r>
              <a:rPr lang="nl-BE" dirty="0"/>
              <a:t>JWT</a:t>
            </a:r>
            <a:r>
              <a:rPr lang="nl-NL" dirty="0"/>
              <a:t>)</a:t>
            </a:r>
            <a:endParaRPr lang="nl-BE" dirty="0"/>
          </a:p>
        </p:txBody>
      </p:sp>
      <p:sp>
        <p:nvSpPr>
          <p:cNvPr id="3" name="Tijdelijke aanduiding voor inhoud 2">
            <a:extLst>
              <a:ext uri="{FF2B5EF4-FFF2-40B4-BE49-F238E27FC236}">
                <a16:creationId xmlns:a16="http://schemas.microsoft.com/office/drawing/2014/main" id="{38668229-2877-FA1F-A24F-E0F5142535AF}"/>
              </a:ext>
            </a:extLst>
          </p:cNvPr>
          <p:cNvSpPr>
            <a:spLocks noGrp="1"/>
          </p:cNvSpPr>
          <p:nvPr>
            <p:ph idx="1"/>
          </p:nvPr>
        </p:nvSpPr>
        <p:spPr>
          <a:xfrm>
            <a:off x="435835" y="1079770"/>
            <a:ext cx="11319389" cy="5287473"/>
          </a:xfrm>
        </p:spPr>
        <p:txBody>
          <a:bodyPr>
            <a:normAutofit/>
          </a:bodyPr>
          <a:lstStyle/>
          <a:p>
            <a:r>
              <a:rPr lang="nl-BE" dirty="0"/>
              <a:t>Vereenvoudigd voorbeeld:</a:t>
            </a:r>
            <a:br>
              <a:rPr lang="nl-BE" dirty="0"/>
            </a:br>
            <a:endParaRPr lang="nl-BE" dirty="0"/>
          </a:p>
        </p:txBody>
      </p:sp>
      <p:pic>
        <p:nvPicPr>
          <p:cNvPr id="5" name="Picture 4">
            <a:extLst>
              <a:ext uri="{FF2B5EF4-FFF2-40B4-BE49-F238E27FC236}">
                <a16:creationId xmlns:a16="http://schemas.microsoft.com/office/drawing/2014/main" id="{8F126EC4-20B2-BB77-8B82-D8B7AD0219B0}"/>
              </a:ext>
            </a:extLst>
          </p:cNvPr>
          <p:cNvPicPr>
            <a:picLocks noChangeAspect="1"/>
          </p:cNvPicPr>
          <p:nvPr/>
        </p:nvPicPr>
        <p:blipFill>
          <a:blip r:embed="rId2"/>
          <a:stretch>
            <a:fillRect/>
          </a:stretch>
        </p:blipFill>
        <p:spPr>
          <a:xfrm>
            <a:off x="2038046" y="1620263"/>
            <a:ext cx="3057525" cy="4629150"/>
          </a:xfrm>
          <a:prstGeom prst="rect">
            <a:avLst/>
          </a:prstGeom>
        </p:spPr>
      </p:pic>
    </p:spTree>
    <p:extLst>
      <p:ext uri="{BB962C8B-B14F-4D97-AF65-F5344CB8AC3E}">
        <p14:creationId xmlns:p14="http://schemas.microsoft.com/office/powerpoint/2010/main" val="16531575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523B84-1191-2C73-2E8B-36DC8AB0DA7F}"/>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A56FFEBA-9F83-6EE6-D236-3042BAD0F678}"/>
              </a:ext>
            </a:extLst>
          </p:cNvPr>
          <p:cNvSpPr>
            <a:spLocks noGrp="1"/>
          </p:cNvSpPr>
          <p:nvPr>
            <p:ph type="title"/>
          </p:nvPr>
        </p:nvSpPr>
        <p:spPr>
          <a:xfrm>
            <a:off x="435836" y="179365"/>
            <a:ext cx="10917964" cy="794204"/>
          </a:xfrm>
        </p:spPr>
        <p:txBody>
          <a:bodyPr/>
          <a:lstStyle/>
          <a:p>
            <a:endParaRPr lang="nl-BE" dirty="0"/>
          </a:p>
        </p:txBody>
      </p:sp>
      <p:sp>
        <p:nvSpPr>
          <p:cNvPr id="3" name="Tijdelijke aanduiding voor inhoud 2">
            <a:extLst>
              <a:ext uri="{FF2B5EF4-FFF2-40B4-BE49-F238E27FC236}">
                <a16:creationId xmlns:a16="http://schemas.microsoft.com/office/drawing/2014/main" id="{7FDFF96A-F304-85D3-033B-3C196CD0F34D}"/>
              </a:ext>
            </a:extLst>
          </p:cNvPr>
          <p:cNvSpPr>
            <a:spLocks noGrp="1"/>
          </p:cNvSpPr>
          <p:nvPr>
            <p:ph idx="1"/>
          </p:nvPr>
        </p:nvSpPr>
        <p:spPr>
          <a:xfrm>
            <a:off x="435835" y="1079770"/>
            <a:ext cx="11319389" cy="5287473"/>
          </a:xfrm>
        </p:spPr>
        <p:txBody>
          <a:bodyPr>
            <a:normAutofit/>
          </a:bodyPr>
          <a:lstStyle/>
          <a:p>
            <a:endParaRPr lang="nl-BE" dirty="0"/>
          </a:p>
        </p:txBody>
      </p:sp>
    </p:spTree>
    <p:extLst>
      <p:ext uri="{BB962C8B-B14F-4D97-AF65-F5344CB8AC3E}">
        <p14:creationId xmlns:p14="http://schemas.microsoft.com/office/powerpoint/2010/main" val="21111884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1" name="Rectangle 60">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9A5ED0D0-E947-4CE6-88AD-E971A333F85F}"/>
              </a:ext>
            </a:extLst>
          </p:cNvPr>
          <p:cNvPicPr>
            <a:picLocks noChangeAspect="1"/>
          </p:cNvPicPr>
          <p:nvPr/>
        </p:nvPicPr>
        <p:blipFill>
          <a:blip r:embed="rId2">
            <a:extLst>
              <a:ext uri="{28A0092B-C50C-407E-A947-70E740481C1C}">
                <a14:useLocalDpi xmlns:a14="http://schemas.microsoft.com/office/drawing/2010/main" val="0"/>
              </a:ext>
            </a:extLst>
          </a:blip>
          <a:srcRect t="9091" r="34214" b="-1"/>
          <a:stretch/>
        </p:blipFill>
        <p:spPr>
          <a:xfrm>
            <a:off x="3523488" y="10"/>
            <a:ext cx="8668512" cy="6857990"/>
          </a:xfrm>
          <a:prstGeom prst="rect">
            <a:avLst/>
          </a:prstGeom>
        </p:spPr>
      </p:pic>
      <p:sp>
        <p:nvSpPr>
          <p:cNvPr id="63" name="Rectangle 62">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el 1">
            <a:extLst>
              <a:ext uri="{FF2B5EF4-FFF2-40B4-BE49-F238E27FC236}">
                <a16:creationId xmlns:a16="http://schemas.microsoft.com/office/drawing/2014/main" id="{4355865D-EE50-493F-AC56-B05ED5AAFDF9}"/>
              </a:ext>
            </a:extLst>
          </p:cNvPr>
          <p:cNvSpPr txBox="1">
            <a:spLocks/>
          </p:cNvSpPr>
          <p:nvPr/>
        </p:nvSpPr>
        <p:spPr>
          <a:xfrm>
            <a:off x="477981" y="1122363"/>
            <a:ext cx="4023360" cy="3204134"/>
          </a:xfrm>
          <a:prstGeom prst="ellipse">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r>
              <a:rPr lang="en-US" sz="4800" b="1">
                <a:solidFill>
                  <a:schemeClr val="bg1"/>
                </a:solidFill>
              </a:rPr>
              <a:t>SSL</a:t>
            </a:r>
          </a:p>
        </p:txBody>
      </p:sp>
      <p:sp>
        <p:nvSpPr>
          <p:cNvPr id="65" name="Rectangle 64">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67" name="Rectangle 66">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62233504"/>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4B04DD-D54C-361E-DB22-F55E7B3FE35F}"/>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CC4A1412-5047-7C23-6830-1EA1AFFD0132}"/>
              </a:ext>
            </a:extLst>
          </p:cNvPr>
          <p:cNvSpPr>
            <a:spLocks noGrp="1"/>
          </p:cNvSpPr>
          <p:nvPr>
            <p:ph type="title"/>
          </p:nvPr>
        </p:nvSpPr>
        <p:spPr>
          <a:xfrm>
            <a:off x="435836" y="179365"/>
            <a:ext cx="10917964" cy="794204"/>
          </a:xfrm>
        </p:spPr>
        <p:txBody>
          <a:bodyPr/>
          <a:lstStyle/>
          <a:p>
            <a:r>
              <a:rPr lang="nl-BE" dirty="0"/>
              <a:t>SSL/TLS</a:t>
            </a:r>
          </a:p>
        </p:txBody>
      </p:sp>
      <p:sp>
        <p:nvSpPr>
          <p:cNvPr id="3" name="Tijdelijke aanduiding voor inhoud 2">
            <a:extLst>
              <a:ext uri="{FF2B5EF4-FFF2-40B4-BE49-F238E27FC236}">
                <a16:creationId xmlns:a16="http://schemas.microsoft.com/office/drawing/2014/main" id="{873AE787-2FDC-B874-7964-BE26A5A67F6E}"/>
              </a:ext>
            </a:extLst>
          </p:cNvPr>
          <p:cNvSpPr>
            <a:spLocks noGrp="1"/>
          </p:cNvSpPr>
          <p:nvPr>
            <p:ph idx="1"/>
          </p:nvPr>
        </p:nvSpPr>
        <p:spPr>
          <a:xfrm>
            <a:off x="198408" y="1079770"/>
            <a:ext cx="11895826" cy="5287473"/>
          </a:xfrm>
        </p:spPr>
        <p:txBody>
          <a:bodyPr>
            <a:normAutofit/>
          </a:bodyPr>
          <a:lstStyle/>
          <a:p>
            <a:r>
              <a:rPr lang="nl-BE" dirty="0"/>
              <a:t>SSL (Secure Sockets </a:t>
            </a:r>
            <a:r>
              <a:rPr lang="nl-BE" dirty="0" err="1"/>
              <a:t>Layer</a:t>
            </a:r>
            <a:r>
              <a:rPr lang="nl-BE" dirty="0"/>
              <a:t>) en de modernere variant TLS (Transport </a:t>
            </a:r>
            <a:r>
              <a:rPr lang="nl-BE" dirty="0" err="1"/>
              <a:t>Layer</a:t>
            </a:r>
            <a:r>
              <a:rPr lang="nl-BE" dirty="0"/>
              <a:t> Security) zorgen voor een versleutelde verbinding tussen een client (zoals een browser of mobiele app) en een server. </a:t>
            </a:r>
          </a:p>
          <a:p>
            <a:pPr lvl="1"/>
            <a:r>
              <a:rPr lang="nl-BE" dirty="0"/>
              <a:t>Dit voorkomt afluisteren en ‘man-in-</a:t>
            </a:r>
            <a:r>
              <a:rPr lang="nl-BE" dirty="0" err="1"/>
              <a:t>the</a:t>
            </a:r>
            <a:r>
              <a:rPr lang="nl-BE" dirty="0"/>
              <a:t>-</a:t>
            </a:r>
            <a:r>
              <a:rPr lang="nl-BE" dirty="0" err="1"/>
              <a:t>middle</a:t>
            </a:r>
            <a:r>
              <a:rPr lang="nl-BE" dirty="0"/>
              <a:t>’ aanvallen.</a:t>
            </a:r>
          </a:p>
          <a:p>
            <a:r>
              <a:rPr lang="nl-BE" dirty="0"/>
              <a:t>Werking:</a:t>
            </a:r>
          </a:p>
          <a:p>
            <a:pPr lvl="1"/>
            <a:r>
              <a:rPr lang="nl-BE" dirty="0"/>
              <a:t>CLIENT =&gt; </a:t>
            </a:r>
            <a:r>
              <a:rPr lang="nl-NL" dirty="0"/>
              <a:t>stuurt een verzoek naar de server met ondersteunde versleutelingsmethodes.</a:t>
            </a:r>
          </a:p>
          <a:p>
            <a:pPr lvl="1"/>
            <a:r>
              <a:rPr lang="nl-NL" dirty="0"/>
              <a:t>SERVER =&gt; kiest een versleutelingsmethode en stuurt zijn SSL-certificaat.</a:t>
            </a:r>
          </a:p>
          <a:p>
            <a:pPr lvl="1"/>
            <a:r>
              <a:rPr lang="nl-NL" dirty="0"/>
              <a:t>CLIENT =&gt; controleert of het certificaat geldig en vertrouwd is.</a:t>
            </a:r>
          </a:p>
          <a:p>
            <a:pPr lvl="1"/>
            <a:r>
              <a:rPr lang="nl-NL" dirty="0"/>
              <a:t>CLIENT + SERVER =&gt; wisselen encryptiesleutels uit.</a:t>
            </a:r>
          </a:p>
          <a:p>
            <a:pPr lvl="1"/>
            <a:r>
              <a:rPr lang="nl-NL" dirty="0"/>
              <a:t>Verdere communicatie wordt versleuteld met de gebruikte sleutels.</a:t>
            </a:r>
            <a:endParaRPr lang="nl-BE" dirty="0"/>
          </a:p>
        </p:txBody>
      </p:sp>
    </p:spTree>
    <p:extLst>
      <p:ext uri="{BB962C8B-B14F-4D97-AF65-F5344CB8AC3E}">
        <p14:creationId xmlns:p14="http://schemas.microsoft.com/office/powerpoint/2010/main" val="10479533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E3D82E-3DD7-FC6D-7CD8-CC6F9C020377}"/>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0860343D-5E72-441D-AE62-FD1C90D6A93D}"/>
              </a:ext>
            </a:extLst>
          </p:cNvPr>
          <p:cNvSpPr>
            <a:spLocks noGrp="1"/>
          </p:cNvSpPr>
          <p:nvPr>
            <p:ph type="title"/>
          </p:nvPr>
        </p:nvSpPr>
        <p:spPr>
          <a:xfrm>
            <a:off x="435836" y="179365"/>
            <a:ext cx="10917964" cy="794204"/>
          </a:xfrm>
        </p:spPr>
        <p:txBody>
          <a:bodyPr/>
          <a:lstStyle/>
          <a:p>
            <a:r>
              <a:rPr lang="nl-BE" dirty="0"/>
              <a:t>SSL Certificaten</a:t>
            </a:r>
          </a:p>
        </p:txBody>
      </p:sp>
      <p:sp>
        <p:nvSpPr>
          <p:cNvPr id="3" name="Tijdelijke aanduiding voor inhoud 2">
            <a:extLst>
              <a:ext uri="{FF2B5EF4-FFF2-40B4-BE49-F238E27FC236}">
                <a16:creationId xmlns:a16="http://schemas.microsoft.com/office/drawing/2014/main" id="{233126C6-F6D3-DEE7-B057-D758E4C4C461}"/>
              </a:ext>
            </a:extLst>
          </p:cNvPr>
          <p:cNvSpPr>
            <a:spLocks noGrp="1"/>
          </p:cNvSpPr>
          <p:nvPr>
            <p:ph idx="1"/>
          </p:nvPr>
        </p:nvSpPr>
        <p:spPr>
          <a:xfrm>
            <a:off x="435835" y="1079770"/>
            <a:ext cx="11319389" cy="5287473"/>
          </a:xfrm>
        </p:spPr>
        <p:txBody>
          <a:bodyPr>
            <a:normAutofit/>
          </a:bodyPr>
          <a:lstStyle/>
          <a:p>
            <a:r>
              <a:rPr lang="nl-NL" dirty="0"/>
              <a:t>Een SSL-certificaat bevat:</a:t>
            </a:r>
          </a:p>
          <a:p>
            <a:pPr lvl="1"/>
            <a:r>
              <a:rPr lang="nl-NL" dirty="0"/>
              <a:t>De domeinnaam </a:t>
            </a:r>
          </a:p>
          <a:p>
            <a:pPr lvl="1"/>
            <a:r>
              <a:rPr lang="nl-NL" dirty="0"/>
              <a:t>De organisatie waaraan het certificaat is toegekend</a:t>
            </a:r>
          </a:p>
          <a:p>
            <a:pPr lvl="1"/>
            <a:r>
              <a:rPr lang="nl-NL" dirty="0"/>
              <a:t>De verstrekkende organisatie (CA </a:t>
            </a:r>
            <a:r>
              <a:rPr lang="nl-BE" dirty="0" err="1"/>
              <a:t>Certificate</a:t>
            </a:r>
            <a:r>
              <a:rPr lang="nl-BE" dirty="0"/>
              <a:t> </a:t>
            </a:r>
            <a:r>
              <a:rPr lang="nl-BE" dirty="0" err="1"/>
              <a:t>Authority</a:t>
            </a:r>
            <a:r>
              <a:rPr lang="nl-BE" dirty="0"/>
              <a:t>)</a:t>
            </a:r>
            <a:r>
              <a:rPr lang="nl-NL" dirty="0"/>
              <a:t> </a:t>
            </a:r>
          </a:p>
          <a:p>
            <a:pPr lvl="2"/>
            <a:r>
              <a:rPr lang="nl-NL" dirty="0"/>
              <a:t>bijv. : </a:t>
            </a:r>
            <a:r>
              <a:rPr lang="nl-NL" dirty="0" err="1"/>
              <a:t>Let's</a:t>
            </a:r>
            <a:r>
              <a:rPr lang="nl-NL" dirty="0"/>
              <a:t> </a:t>
            </a:r>
            <a:r>
              <a:rPr lang="nl-NL" dirty="0" err="1"/>
              <a:t>Encrypt</a:t>
            </a:r>
            <a:r>
              <a:rPr lang="nl-NL" dirty="0"/>
              <a:t>, </a:t>
            </a:r>
            <a:r>
              <a:rPr lang="nl-NL" dirty="0" err="1"/>
              <a:t>DigiCert</a:t>
            </a:r>
            <a:r>
              <a:rPr lang="nl-NL" dirty="0"/>
              <a:t>, </a:t>
            </a:r>
            <a:r>
              <a:rPr lang="nl-NL" dirty="0" err="1"/>
              <a:t>GlobalSign</a:t>
            </a:r>
            <a:endParaRPr lang="nl-NL" dirty="0"/>
          </a:p>
          <a:p>
            <a:pPr lvl="1"/>
            <a:r>
              <a:rPr lang="nl-NL" dirty="0"/>
              <a:t>De vervaldatum</a:t>
            </a:r>
          </a:p>
          <a:p>
            <a:pPr lvl="1"/>
            <a:r>
              <a:rPr lang="nl-NL" dirty="0"/>
              <a:t>Een publieke sleutel voor versleuteling</a:t>
            </a:r>
          </a:p>
          <a:p>
            <a:r>
              <a:rPr lang="nl-NL" dirty="0"/>
              <a:t>Hoe kunnen we een Certificaat verkrijgen ?</a:t>
            </a:r>
          </a:p>
          <a:p>
            <a:pPr lvl="1"/>
            <a:r>
              <a:rPr lang="nl-NL" dirty="0"/>
              <a:t>Betalende certificaten:</a:t>
            </a:r>
          </a:p>
          <a:p>
            <a:pPr lvl="2"/>
            <a:r>
              <a:rPr lang="nl-NL" dirty="0"/>
              <a:t>Commerciële autoriteiten zoals </a:t>
            </a:r>
            <a:r>
              <a:rPr lang="nl-NL" dirty="0" err="1"/>
              <a:t>DigiCert</a:t>
            </a:r>
            <a:r>
              <a:rPr lang="nl-NL" dirty="0"/>
              <a:t>, </a:t>
            </a:r>
            <a:r>
              <a:rPr lang="nl-NL" dirty="0" err="1"/>
              <a:t>GlobalSign</a:t>
            </a:r>
            <a:endParaRPr lang="nl-NL" dirty="0"/>
          </a:p>
          <a:p>
            <a:pPr lvl="1"/>
            <a:r>
              <a:rPr lang="nl-NL" dirty="0"/>
              <a:t>Gratis certificaten via “</a:t>
            </a:r>
            <a:r>
              <a:rPr lang="nl-NL" dirty="0" err="1"/>
              <a:t>Let’s</a:t>
            </a:r>
            <a:r>
              <a:rPr lang="nl-NL" dirty="0"/>
              <a:t> </a:t>
            </a:r>
            <a:r>
              <a:rPr lang="nl-NL" dirty="0" err="1"/>
              <a:t>Encrypt</a:t>
            </a:r>
            <a:r>
              <a:rPr lang="nl-NL" dirty="0"/>
              <a:t>”</a:t>
            </a:r>
          </a:p>
          <a:p>
            <a:pPr lvl="1"/>
            <a:r>
              <a:rPr lang="nl-NL" dirty="0" err="1"/>
              <a:t>Zelfondertekend</a:t>
            </a:r>
            <a:r>
              <a:rPr lang="nl-NL" dirty="0"/>
              <a:t> certificaat:</a:t>
            </a:r>
          </a:p>
          <a:p>
            <a:pPr lvl="2"/>
            <a:r>
              <a:rPr lang="nl-NL" dirty="0"/>
              <a:t>Enkel tijdens de ontwikkeling voor test doeleinden</a:t>
            </a:r>
            <a:endParaRPr lang="nl-BE" dirty="0"/>
          </a:p>
        </p:txBody>
      </p:sp>
    </p:spTree>
    <p:extLst>
      <p:ext uri="{BB962C8B-B14F-4D97-AF65-F5344CB8AC3E}">
        <p14:creationId xmlns:p14="http://schemas.microsoft.com/office/powerpoint/2010/main" val="21682481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3">
                                            <p:txEl>
                                              <p:pRg st="10" end="10"/>
                                            </p:txEl>
                                          </p:spTgt>
                                        </p:tgtEl>
                                        <p:attrNameLst>
                                          <p:attrName>style.visibility</p:attrName>
                                        </p:attrNameLst>
                                      </p:cBhvr>
                                      <p:to>
                                        <p:strVal val="visible"/>
                                      </p:to>
                                    </p:set>
                                    <p:animEffect transition="in" filter="fade">
                                      <p:cBhvr>
                                        <p:cTn id="57" dur="500"/>
                                        <p:tgtEl>
                                          <p:spTgt spid="3">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3">
                                            <p:txEl>
                                              <p:pRg st="11" end="11"/>
                                            </p:txEl>
                                          </p:spTgt>
                                        </p:tgtEl>
                                        <p:attrNameLst>
                                          <p:attrName>style.visibility</p:attrName>
                                        </p:attrNameLst>
                                      </p:cBhvr>
                                      <p:to>
                                        <p:strVal val="visible"/>
                                      </p:to>
                                    </p:set>
                                    <p:animEffect transition="in" filter="fade">
                                      <p:cBhvr>
                                        <p:cTn id="62" dur="500"/>
                                        <p:tgtEl>
                                          <p:spTgt spid="3">
                                            <p:txEl>
                                              <p:pRg st="11" end="11"/>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3">
                                            <p:txEl>
                                              <p:pRg st="12" end="12"/>
                                            </p:txEl>
                                          </p:spTgt>
                                        </p:tgtEl>
                                        <p:attrNameLst>
                                          <p:attrName>style.visibility</p:attrName>
                                        </p:attrNameLst>
                                      </p:cBhvr>
                                      <p:to>
                                        <p:strVal val="visible"/>
                                      </p:to>
                                    </p:set>
                                    <p:animEffect transition="in" filter="fade">
                                      <p:cBhvr>
                                        <p:cTn id="67"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2" name="Rectangle 71">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person in military uniform sitting at a desk with a machine&#10;&#10;AI-generated content may be incorrect.">
            <a:extLst>
              <a:ext uri="{FF2B5EF4-FFF2-40B4-BE49-F238E27FC236}">
                <a16:creationId xmlns:a16="http://schemas.microsoft.com/office/drawing/2014/main" id="{9A5ED0D0-E947-4CE6-88AD-E971A333F85F}"/>
              </a:ext>
            </a:extLst>
          </p:cNvPr>
          <p:cNvPicPr>
            <a:picLocks noChangeAspect="1"/>
          </p:cNvPicPr>
          <p:nvPr/>
        </p:nvPicPr>
        <p:blipFill>
          <a:blip r:embed="rId2">
            <a:extLst>
              <a:ext uri="{28A0092B-C50C-407E-A947-70E740481C1C}">
                <a14:useLocalDpi xmlns:a14="http://schemas.microsoft.com/office/drawing/2010/main" val="0"/>
              </a:ext>
            </a:extLst>
          </a:blip>
          <a:srcRect l="6051" t="6484" r="26277"/>
          <a:stretch/>
        </p:blipFill>
        <p:spPr>
          <a:xfrm>
            <a:off x="3523485" y="10"/>
            <a:ext cx="8668512" cy="6857990"/>
          </a:xfrm>
          <a:prstGeom prst="rect">
            <a:avLst/>
          </a:prstGeom>
        </p:spPr>
      </p:pic>
      <p:sp>
        <p:nvSpPr>
          <p:cNvPr id="74" name="Rectangle 73">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el 1">
            <a:extLst>
              <a:ext uri="{FF2B5EF4-FFF2-40B4-BE49-F238E27FC236}">
                <a16:creationId xmlns:a16="http://schemas.microsoft.com/office/drawing/2014/main" id="{4355865D-EE50-493F-AC56-B05ED5AAFDF9}"/>
              </a:ext>
            </a:extLst>
          </p:cNvPr>
          <p:cNvSpPr txBox="1">
            <a:spLocks/>
          </p:cNvSpPr>
          <p:nvPr/>
        </p:nvSpPr>
        <p:spPr>
          <a:xfrm>
            <a:off x="477981" y="1122363"/>
            <a:ext cx="4023360" cy="3204134"/>
          </a:xfrm>
          <a:prstGeom prst="ellipse">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r>
              <a:rPr lang="en-US" sz="4800" b="1" noProof="0">
                <a:solidFill>
                  <a:schemeClr val="bg1"/>
                </a:solidFill>
              </a:rPr>
              <a:t>Hashing en Encryptie</a:t>
            </a:r>
          </a:p>
        </p:txBody>
      </p:sp>
      <p:sp>
        <p:nvSpPr>
          <p:cNvPr id="76" name="Rectangle 75">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78" name="Rectangle 77">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56433690"/>
      </p:ext>
    </p:extLst>
  </p:cSld>
  <p:clrMapOvr>
    <a:overrideClrMapping bg1="lt1" tx1="dk1" bg2="lt2" tx2="dk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8718A1-0EC8-B055-19DB-D93A977ABD47}"/>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C7DF128B-B245-BF32-286F-DCB0198A4567}"/>
              </a:ext>
            </a:extLst>
          </p:cNvPr>
          <p:cNvSpPr>
            <a:spLocks noGrp="1"/>
          </p:cNvSpPr>
          <p:nvPr>
            <p:ph type="title"/>
          </p:nvPr>
        </p:nvSpPr>
        <p:spPr>
          <a:xfrm>
            <a:off x="435836" y="179365"/>
            <a:ext cx="10917964" cy="794204"/>
          </a:xfrm>
        </p:spPr>
        <p:txBody>
          <a:bodyPr/>
          <a:lstStyle/>
          <a:p>
            <a:r>
              <a:rPr lang="nl-BE" dirty="0" err="1"/>
              <a:t>Hashing</a:t>
            </a:r>
            <a:endParaRPr lang="nl-BE" dirty="0"/>
          </a:p>
        </p:txBody>
      </p:sp>
      <p:sp>
        <p:nvSpPr>
          <p:cNvPr id="3" name="Tijdelijke aanduiding voor inhoud 2">
            <a:extLst>
              <a:ext uri="{FF2B5EF4-FFF2-40B4-BE49-F238E27FC236}">
                <a16:creationId xmlns:a16="http://schemas.microsoft.com/office/drawing/2014/main" id="{3EC68F06-E55A-3EA7-C5B0-B24530320C96}"/>
              </a:ext>
            </a:extLst>
          </p:cNvPr>
          <p:cNvSpPr>
            <a:spLocks noGrp="1"/>
          </p:cNvSpPr>
          <p:nvPr>
            <p:ph idx="1"/>
          </p:nvPr>
        </p:nvSpPr>
        <p:spPr>
          <a:xfrm>
            <a:off x="435835" y="1079770"/>
            <a:ext cx="11319389" cy="5287473"/>
          </a:xfrm>
        </p:spPr>
        <p:txBody>
          <a:bodyPr>
            <a:normAutofit/>
          </a:bodyPr>
          <a:lstStyle/>
          <a:p>
            <a:r>
              <a:rPr lang="nl-BE" dirty="0"/>
              <a:t>Wat verstaan we onder </a:t>
            </a:r>
            <a:r>
              <a:rPr lang="nl-BE" dirty="0" err="1"/>
              <a:t>Hashing</a:t>
            </a:r>
            <a:r>
              <a:rPr lang="nl-BE" dirty="0"/>
              <a:t> ?</a:t>
            </a:r>
          </a:p>
          <a:p>
            <a:pPr lvl="1"/>
            <a:r>
              <a:rPr lang="nl-NL" dirty="0" err="1"/>
              <a:t>Hashing</a:t>
            </a:r>
            <a:r>
              <a:rPr lang="nl-NL" dirty="0"/>
              <a:t> is een techniek om gegevens om te zetten in een vaste lengte </a:t>
            </a:r>
            <a:r>
              <a:rPr lang="nl-NL" dirty="0" err="1"/>
              <a:t>hash</a:t>
            </a:r>
            <a:r>
              <a:rPr lang="nl-NL" dirty="0"/>
              <a:t>-waarde. Deze waarde is uniek voor de ingevoerde gegevens en kan niet worden omgekeerd naar de originele gegevens.</a:t>
            </a:r>
          </a:p>
          <a:p>
            <a:r>
              <a:rPr lang="nl-NL" dirty="0"/>
              <a:t>Gebruik:</a:t>
            </a:r>
          </a:p>
          <a:p>
            <a:pPr lvl="1"/>
            <a:r>
              <a:rPr lang="nl-BE" dirty="0"/>
              <a:t>Wachtwoordopslag</a:t>
            </a:r>
          </a:p>
          <a:p>
            <a:pPr lvl="1"/>
            <a:r>
              <a:rPr lang="nl-BE" dirty="0"/>
              <a:t>Dataverificatie</a:t>
            </a:r>
          </a:p>
          <a:p>
            <a:pPr lvl="1"/>
            <a:r>
              <a:rPr lang="nl-BE" dirty="0"/>
              <a:t>Digitale handtekeningen</a:t>
            </a:r>
          </a:p>
        </p:txBody>
      </p:sp>
    </p:spTree>
    <p:extLst>
      <p:ext uri="{BB962C8B-B14F-4D97-AF65-F5344CB8AC3E}">
        <p14:creationId xmlns:p14="http://schemas.microsoft.com/office/powerpoint/2010/main" val="22797980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3734</Words>
  <Application>Microsoft Office PowerPoint</Application>
  <PresentationFormat>Widescreen</PresentationFormat>
  <Paragraphs>393</Paragraphs>
  <Slides>45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45</vt:i4>
      </vt:variant>
    </vt:vector>
  </HeadingPairs>
  <TitlesOfParts>
    <vt:vector size="49" baseType="lpstr">
      <vt:lpstr>Arial</vt:lpstr>
      <vt:lpstr>Calibri</vt:lpstr>
      <vt:lpstr>Calibri Light</vt:lpstr>
      <vt:lpstr>Office Theme</vt:lpstr>
      <vt:lpstr>PowerPoint Presentation</vt:lpstr>
      <vt:lpstr>PowerPoint Presentation</vt:lpstr>
      <vt:lpstr>Wat is beveiliging?</vt:lpstr>
      <vt:lpstr>Netwerkbeveiliging vs. Web-beveiliging</vt:lpstr>
      <vt:lpstr>PowerPoint Presentation</vt:lpstr>
      <vt:lpstr>SSL/TLS</vt:lpstr>
      <vt:lpstr>SSL Certificaten</vt:lpstr>
      <vt:lpstr>PowerPoint Presentation</vt:lpstr>
      <vt:lpstr>Hashing</vt:lpstr>
      <vt:lpstr>Overzicht van algoritmes</vt:lpstr>
      <vt:lpstr>Hashing in .Net</vt:lpstr>
      <vt:lpstr>Encryptie</vt:lpstr>
      <vt:lpstr>Symmetrische Encryptie (Symmetric Encryption)</vt:lpstr>
      <vt:lpstr>Symmetrische Encryptie (Symmetric Encryption)</vt:lpstr>
      <vt:lpstr>Asymmetrische Encryptie (Asymmetric Encryption)</vt:lpstr>
      <vt:lpstr>Asymmetrische Encryptie (Asymmetric Encryption)</vt:lpstr>
      <vt:lpstr>Wanneer passen we encryptie toe ?</vt:lpstr>
      <vt:lpstr>PowerPoint Presentation</vt:lpstr>
      <vt:lpstr>Credential sharing</vt:lpstr>
      <vt:lpstr>Credential sharing</vt:lpstr>
      <vt:lpstr>Credential sharing</vt:lpstr>
      <vt:lpstr>Authenticatie en Autorisatie</vt:lpstr>
      <vt:lpstr>PowerPoint Presentation</vt:lpstr>
      <vt:lpstr>Wat is OAuth2?</vt:lpstr>
      <vt:lpstr>OAuth2 – Delegatie van rechent</vt:lpstr>
      <vt:lpstr>OAuth2 in vergelijking met credential sharing</vt:lpstr>
      <vt:lpstr>OAuth2 proces</vt:lpstr>
      <vt:lpstr>OAuth2 proces</vt:lpstr>
      <vt:lpstr>OAuth2 proces</vt:lpstr>
      <vt:lpstr>OAuth2 proces</vt:lpstr>
      <vt:lpstr>OAuth2: schematische voorstelling</vt:lpstr>
      <vt:lpstr>PowerPoint Presentation</vt:lpstr>
      <vt:lpstr>OpenID Connect </vt:lpstr>
      <vt:lpstr>Integratie met OAuth2</vt:lpstr>
      <vt:lpstr>Hoe past dit in de OAuth2 flow ?</vt:lpstr>
      <vt:lpstr>OAuth2: schematische voorstelling</vt:lpstr>
      <vt:lpstr>Gebruik</vt:lpstr>
      <vt:lpstr>PowerPoint Presentation</vt:lpstr>
      <vt:lpstr>Bearer tokens</vt:lpstr>
      <vt:lpstr>Werking van Bearer tokens</vt:lpstr>
      <vt:lpstr>JSON Web Token  (JWT)</vt:lpstr>
      <vt:lpstr>JWT-validatie</vt:lpstr>
      <vt:lpstr>JWT-validatie</vt:lpstr>
      <vt:lpstr>JSON Web Token  (JWT)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Filip Geens</dc:creator>
  <cp:lastModifiedBy>Filip Geens</cp:lastModifiedBy>
  <cp:revision>7</cp:revision>
  <dcterms:created xsi:type="dcterms:W3CDTF">2021-02-22T19:48:06Z</dcterms:created>
  <dcterms:modified xsi:type="dcterms:W3CDTF">2025-03-26T17:58:03Z</dcterms:modified>
</cp:coreProperties>
</file>